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0f1388f332344c8" /><Relationship Type="http://schemas.openxmlformats.org/officeDocument/2006/relationships/extended-properties" Target="/docProps/app.xml" Id="Rf6d53e250229480f" /><Relationship Type="http://schemas.openxmlformats.org/officeDocument/2006/relationships/officeDocument" Target="/ppt/presentation.xml" Id="R57f8d9e021f748cd" /></Relationships>
</file>

<file path=ppt/presentation.xml><?xml version="1.0" encoding="utf-8"?>
<p:presentation xmlns:p="http://schemas.openxmlformats.org/presentationml/2006/main">
  <p:sldMasterIdLst>
    <p:sldMasterId xmlns:r="http://schemas.openxmlformats.org/officeDocument/2006/relationships" id="2147483648" r:id="R379124596a114fb9"/>
  </p:sldMasterIdLst>
  <p:notesMasterIdLst>
    <p:notesMasterId xmlns:r="http://schemas.openxmlformats.org/officeDocument/2006/relationships" r:id="R2858b26607414aea"/>
  </p:notesMasterIdLst>
  <p:sldIdLst>
    <p:sldId xmlns:r="http://schemas.openxmlformats.org/officeDocument/2006/relationships" id="256" r:id="R679a8bec6d204f34"/>
    <p:sldId xmlns:r="http://schemas.openxmlformats.org/officeDocument/2006/relationships" id="257" r:id="R6e5f29b0a35046cb"/>
    <p:sldId xmlns:r="http://schemas.openxmlformats.org/officeDocument/2006/relationships" id="258" r:id="R238e04b1e2214c53"/>
    <p:sldId xmlns:r="http://schemas.openxmlformats.org/officeDocument/2006/relationships" id="259" r:id="R8c960ed0b5bc4458"/>
    <p:sldId xmlns:r="http://schemas.openxmlformats.org/officeDocument/2006/relationships" id="260" r:id="R25b11658b3d04368"/>
    <p:sldId xmlns:r="http://schemas.openxmlformats.org/officeDocument/2006/relationships" id="261" r:id="Rc8dfdccfd3b94dec"/>
    <p:sldId xmlns:r="http://schemas.openxmlformats.org/officeDocument/2006/relationships" id="262" r:id="R9821b16d332d4338"/>
    <p:sldId xmlns:r="http://schemas.openxmlformats.org/officeDocument/2006/relationships" id="263" r:id="Rf618fb5905514892"/>
    <p:sldId xmlns:r="http://schemas.openxmlformats.org/officeDocument/2006/relationships" id="264" r:id="Red3384afd0b14779"/>
    <p:sldId xmlns:r="http://schemas.openxmlformats.org/officeDocument/2006/relationships" id="265" r:id="R57bf6e0f242d498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c805b753a2b4aac" /><Relationship Type="http://schemas.openxmlformats.org/officeDocument/2006/relationships/slideMaster" Target="/ppt/slideMasters/slideMaster1.xml" Id="R379124596a114fb9" /><Relationship Type="http://schemas.openxmlformats.org/officeDocument/2006/relationships/notesMaster" Target="/ppt/notesMasters/notesMaster1.xml" Id="R2858b26607414aea" /><Relationship Type="http://schemas.openxmlformats.org/officeDocument/2006/relationships/presProps" Target="/ppt/presProps.xml" Id="Reef2e401e3a04258" /><Relationship Type="http://schemas.openxmlformats.org/officeDocument/2006/relationships/tableStyles" Target="/ppt/tableStyles.xml" Id="R3809d2e9f3724ed5" /><Relationship Type="http://schemas.openxmlformats.org/officeDocument/2006/relationships/slide" Target="/ppt/slides/slide1.xml" Id="R679a8bec6d204f34" /><Relationship Type="http://schemas.openxmlformats.org/officeDocument/2006/relationships/slide" Target="/ppt/slides/slide2.xml" Id="R6e5f29b0a35046cb" /><Relationship Type="http://schemas.openxmlformats.org/officeDocument/2006/relationships/slide" Target="/ppt/slides/slide3.xml" Id="R238e04b1e2214c53" /><Relationship Type="http://schemas.openxmlformats.org/officeDocument/2006/relationships/slide" Target="/ppt/slides/slide4.xml" Id="R8c960ed0b5bc4458" /><Relationship Type="http://schemas.openxmlformats.org/officeDocument/2006/relationships/slide" Target="/ppt/slides/slide5.xml" Id="R25b11658b3d04368" /><Relationship Type="http://schemas.openxmlformats.org/officeDocument/2006/relationships/slide" Target="/ppt/slides/slide6.xml" Id="Rc8dfdccfd3b94dec" /><Relationship Type="http://schemas.openxmlformats.org/officeDocument/2006/relationships/slide" Target="/ppt/slides/slide7.xml" Id="R9821b16d332d4338" /><Relationship Type="http://schemas.openxmlformats.org/officeDocument/2006/relationships/slide" Target="/ppt/slides/slide8.xml" Id="Rf618fb5905514892" /><Relationship Type="http://schemas.openxmlformats.org/officeDocument/2006/relationships/slide" Target="/ppt/slides/slide9.xml" Id="Red3384afd0b14779" /><Relationship Type="http://schemas.openxmlformats.org/officeDocument/2006/relationships/slide" Target="/ppt/slides/slide10.xml" Id="R57bf6e0f242d498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80fe0a22fc4443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c2fbe0cb8234bf1" /><Relationship Type="http://schemas.openxmlformats.org/officeDocument/2006/relationships/notesMaster" Target="/ppt/notesMasters/notesMaster1.xml" Id="Rcba4c1faa28e4a98"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537620151c4488" /><Relationship Type="http://schemas.openxmlformats.org/officeDocument/2006/relationships/notesMaster" Target="/ppt/notesMasters/notesMaster1.xml" Id="R3912e7a13afe44cf"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49c4fd917a4964" /><Relationship Type="http://schemas.openxmlformats.org/officeDocument/2006/relationships/notesMaster" Target="/ppt/notesMasters/notesMaster1.xml" Id="R9e7c01a5b2ed4af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e6ffc3a3ea24912" /><Relationship Type="http://schemas.openxmlformats.org/officeDocument/2006/relationships/notesMaster" Target="/ppt/notesMasters/notesMaster1.xml" Id="R2242c5b2a2e24a7a" /></Relationships>
</file>

<file path=ppt/notesSlides/_rels/notesSlide5.xml.rels>&#65279;<?xml version="1.0" encoding="utf-8"?><Relationships xmlns="http://schemas.openxmlformats.org/package/2006/relationships"><Relationship Type="http://schemas.openxmlformats.org/officeDocument/2006/relationships/slide" Target="/ppt/slides/slide5.xml" Id="R6848cfd2630a4ade" /><Relationship Type="http://schemas.openxmlformats.org/officeDocument/2006/relationships/notesMaster" Target="/ppt/notesMasters/notesMaster1.xml" Id="R1cc57b2b675644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0a9d4a9e97a4002" /><Relationship Type="http://schemas.openxmlformats.org/officeDocument/2006/relationships/notesMaster" Target="/ppt/notesMasters/notesMaster1.xml" Id="R1330935c082e41de" /></Relationships>
</file>

<file path=ppt/notesSlides/_rels/notesSlide7.xml.rels>&#65279;<?xml version="1.0" encoding="utf-8"?><Relationships xmlns="http://schemas.openxmlformats.org/package/2006/relationships"><Relationship Type="http://schemas.openxmlformats.org/officeDocument/2006/relationships/slide" Target="/ppt/slides/slide7.xml" Id="Rc7b2e0cdcd0f4a8f" /><Relationship Type="http://schemas.openxmlformats.org/officeDocument/2006/relationships/notesMaster" Target="/ppt/notesMasters/notesMaster1.xml" Id="Rb99959ba224847a0" /></Relationships>
</file>

<file path=ppt/notesSlides/_rels/notesSlide8.xml.rels>&#65279;<?xml version="1.0" encoding="utf-8"?><Relationships xmlns="http://schemas.openxmlformats.org/package/2006/relationships"><Relationship Type="http://schemas.openxmlformats.org/officeDocument/2006/relationships/slide" Target="/ppt/slides/slide8.xml" Id="Rafd128d72d844117" /><Relationship Type="http://schemas.openxmlformats.org/officeDocument/2006/relationships/notesMaster" Target="/ppt/notesMasters/notesMaster1.xml" Id="R6fc3d0304c2248cf" /></Relationships>
</file>

<file path=ppt/notesSlides/_rels/notesSlide9.xml.rels>&#65279;<?xml version="1.0" encoding="utf-8"?><Relationships xmlns="http://schemas.openxmlformats.org/package/2006/relationships"><Relationship Type="http://schemas.openxmlformats.org/officeDocument/2006/relationships/slide" Target="/ppt/slides/slide9.xml" Id="Re822b97cfaa9496c" /><Relationship Type="http://schemas.openxmlformats.org/officeDocument/2006/relationships/notesMaster" Target="/ppt/notesMasters/notesMaster1.xml" Id="R76777d9273a04e3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22b5e6a12d64c90" /><Relationship Type="http://schemas.openxmlformats.org/officeDocument/2006/relationships/notesMaster" Target="/ppt/notesMasters/notesMaster1.xml" Id="R30684c61611d4d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7: Lash Mapping and Customised Styling</a:t>
            </a:r>
          </a:p>
          <a:p xmlns:a="http://schemas.openxmlformats.org/drawingml/2006/main">
            <a:r>
              <a:t>Hook:</a:t>
            </a:r>
          </a:p>
          <a:p xmlns:a="http://schemas.openxmlformats.org/drawingml/2006/main">
            <a:r>
              <a:t/>
            </a:r>
          </a:p>
          <a:p xmlns:a="http://schemas.openxmlformats.org/drawingml/2006/main">
            <a:r>
              <a:t>A lash map is not a pattern you copy from a trend chart. It is a controlled plan that connects the client’s eye shape, natural lash condition and desired result to lengths and curls that remain safe. Before you pick up an extension, you should be able to explain what you are creating, where each change happens and why the plan is suitable for that particular client.</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Customisation protects both the result and the natural lashes. The same map can look open and balanced on one client, but heavy, uneven or uncomfortable on another. A classic set also has clear limits. Because you place one extension on one suitable natural lash, the final fullness depends on the client’s natural lash density. Mapping cannot create density that is not present, and a longer or heavier extension cannot safely compensate for sparse lashes.</a:t>
            </a:r>
          </a:p>
          <a:p xmlns:a="http://schemas.openxmlformats.org/drawingml/2006/main">
            <a:r>
              <a:t/>
            </a:r>
          </a:p>
          <a:p xmlns:a="http://schemas.openxmlformats.org/drawingml/2006/main">
            <a:r>
              <a:t>Your priorities are, in order: natural-lash health, suitability for the eye, a balanced appearance and then the client’s requested style. A dramatic trend is never a reason to exceed those limits.</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consultation and observation. Ask the client what they want to see: more openness, a lifted outer corner, a softer enhancement or simply darker, more defined lashes. Then examine both eyes with them looking straight ahead and with the eyes closed.</a:t>
            </a:r>
          </a:p>
          <a:p xmlns:a="http://schemas.openxmlformats.org/drawingml/2006/main">
            <a:r>
              <a:t/>
            </a:r>
          </a:p>
          <a:p xmlns:a="http://schemas.openxmlformats.org/drawingml/2006/main">
            <a:r>
              <a:t>Observe the visible eye shape and lid space. Notice whether the eye appears more round, almond-shaped, deep-set, hooded or downturned. Treat these as styling observations, not fixed labels. Look at the amount of eyelid space available for the extension to sit without pressing into the lid. Check whether the natural lashes point upward, downward, straight ahead or in mixed directions. Finally, assess density, thickness, length, porosity and signs of weakness.</a:t>
            </a:r>
          </a:p>
          <a:p xmlns:a="http://schemas.openxmlformats.org/drawingml/2006/main">
            <a:r>
              <a:t/>
            </a:r>
          </a:p>
          <a:p xmlns:a="http://schemas.openxmlformats.org/drawingml/2006/main">
            <a:r>
              <a:t>Record what you see before mapping. For example: “Moderate lid space, mixed upward and straight direction, medium density, shorter inner corners, sparse outer corners, slight right-eye droop.” This is more useful than writing only “almond eyes.”</a:t>
            </a:r>
          </a:p>
          <a:p xmlns:a="http://schemas.openxmlformats.org/drawingml/2006/main">
            <a:r>
              <a:t/>
            </a:r>
          </a:p>
          <a:p xmlns:a="http://schemas.openxmlformats.org/drawingml/2006/main">
            <a:r>
              <a:t>Next, divide the lash line into mapping zones. You might use inner corner, inner-middle, centre, outer-middle and outer corner. The exact number of zones is less important than making clear transition points. Write one length and curl beside each zone. Your map should be readable before application begins.</a:t>
            </a:r>
          </a:p>
          <a:p xmlns:a="http://schemas.openxmlformats.org/drawingml/2006/main">
            <a:r>
              <a:t/>
            </a:r>
          </a:p>
          <a:p xmlns:a="http://schemas.openxmlformats.org/drawingml/2006/main">
            <a:r>
              <a:t>Select the shortest lengths at the inner corner because those lashes are usually finer and shorter. Increase gradually toward the main design area rather than making a sudden jump. Reduce the length before the outer corner when a client has weak or sparse outer lashes, a downturned appearance or limited support. Keep the extension length and weight within the limits established in your training and your product specifications. When in doubt, choose the lighter, shorter option.</a:t>
            </a:r>
          </a:p>
          <a:p xmlns:a="http://schemas.openxmlformats.org/drawingml/2006/main">
            <a:r>
              <a:t/>
            </a:r>
          </a:p>
          <a:p xmlns:a="http://schemas.openxmlformats.org/drawingml/2006/main">
            <a:r>
              <a:t>Here is a conservative worked example. Your client wants a natural, more open appearance. She has medium-density lashes, moderate lid space and mostly straight natural direction. The outer third is slightly sparse, and the left eye sits a little lower than the right. You could record: inner corner 7 millimetres, inner-middle 8, centre 9, outer-middle 8, outer corner 7, using a curl that follows the natural direction without forcing the lashes upward. On the left eye, you might hold the 9-millimetre centre section slightly longer or extend that centre transition by one zone, only if the natural lashes can support it. You would not automatically make the entire left eye longer. The goal is visual balance, not identical numbers.</a:t>
            </a:r>
          </a:p>
          <a:p xmlns:a="http://schemas.openxmlformats.org/drawingml/2006/main">
            <a:r>
              <a:t/>
            </a:r>
          </a:p>
          <a:p xmlns:a="http://schemas.openxmlformats.org/drawingml/2006/main">
            <a:r>
              <a:t>Compare common styling effects. An open-eye or doll effect places the longest lengths around the centre and can make the eyes appear brighter and more open. It may be unsuitable if the centre lashes are weak or if the client dislikes a rounded appearance. A soft cat-eye gradually increases toward the outer third and then reduces at the outer corner. It can create a lengthened effect, but excessive outer length may pull attention downward, especially on downturned or hooded eyes. A natural style follows the client’s own lash pattern with modest increases and decreases, making it the safest starting point for many first sets.</a:t>
            </a:r>
          </a:p>
          <a:p xmlns:a="http://schemas.openxmlformats.org/drawingml/2006/main">
            <a:r>
              <a:t/>
            </a:r>
          </a:p>
          <a:p xmlns:a="http://schemas.openxmlformats.org/drawingml/2006/main">
            <a:r>
              <a:t>Before application, show the written map or a simple diagram to the client. Explain the expected effect in plain language: “This plan should make your eyes look more open while keeping the outer corners light. Because this is a classic set, your natural density will determine how full it appears.” Confirm that the curl, approximate lengths and overall effect match their expectations. Obtain agreement before you begin.</a:t>
            </a:r>
          </a:p>
          <a:p xmlns:a="http://schemas.openxmlformats.org/drawingml/2006/main">
            <a:r>
              <a:t/>
            </a:r>
          </a:p>
          <a:p xmlns:a="http://schemas.openxmlformats.org/drawingml/2006/main">
            <a:r>
              <a:t>During application, keep checking the map against the real lashes. A zone is a guide, not permission to attach an unsuitable extension. If a natural lash is too weak, too short or growing in an unsuitable direction, skip it or choose a safer option. Reassess both eyes as you work. Natural asymmetry is normal, so balance may require small changes in placement, transition or direction.</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The first mistake is copying a map without assessing the client. The second is making every zone longer to create drama, which can overload weaker lashes and create abrupt transitions. Another mistake is using the same map on both eyes even when density or direction differs. Identical numbers do not always create a symmetrical visual result.</a:t>
            </a:r>
          </a:p>
          <a:p xmlns:a="http://schemas.openxmlformats.org/drawingml/2006/main">
            <a:r>
              <a:t/>
            </a:r>
          </a:p>
          <a:p xmlns:a="http://schemas.openxmlformats.org/drawingml/2006/main">
            <a:r>
              <a:t>Avoid promising that a classic set will produce a strip-lash or volume effect. Do not hide limitations from the client, and do not map over irritated skin, active eye concerns or clearly compromised natural lashes. Pause and follow your consultation and safety procedures when treatment suitability is uncertain.</a:t>
            </a:r>
          </a:p>
          <a:p xmlns:a="http://schemas.openxmlformats.org/drawingml/2006/main">
            <a:r>
              <a:t/>
            </a:r>
          </a:p>
          <a:p xmlns:a="http://schemas.openxmlformats.org/drawingml/2006/main">
            <a:r>
              <a:t>Recap:</a:t>
            </a:r>
          </a:p>
          <a:p xmlns:a="http://schemas.openxmlformats.org/drawingml/2006/main">
            <a:r>
              <a:t/>
            </a:r>
          </a:p>
          <a:p xmlns:a="http://schemas.openxmlformats.org/drawingml/2006/main">
            <a:r>
              <a:t>Assess eye shape, lid space, direction and density. Record a written map with zones, curls, lengths and transitions. Choose a conservative design based on support from the natural lashes. Adjust for asymmetry, explain the likely visual result and confirm client agreement before application. Suitability and lash health always come before a trend.</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one mapping worksheet using a real or photographed practice eye. Write your observations, create a five-zone map and explain your choices in two sentences. Then create a second, safer alternative for a client with weaker outer-corner lashes. In the next lesson, you will connect this plan to infills, removals, aftercare and troubleshooting.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A lash map is not a pattern you copy from a trend chart. It is a controlled plan that connects the client’s eye shape, natural lash condition and desired result to lengths and curls that remain safe. Before you pick up an extension, you should be able to explain what you are creating, where each change happens and why the plan is suitable for that particular client.</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Customisation protects both the result and the natural lashes. The same map can look open and balanced on one client, but heavy, uneven or uncomfortable on another. A classic set also has clear limits. Because you place one extension on one suitable natural lash, the final fullness depends on the client’s natural lash density. Mapping cannot create density that is not present, and a longer or heavier extension cannot safely compensate for sparse lashes.</a:t>
            </a:r>
          </a:p>
          <a:p xmlns:a="http://schemas.openxmlformats.org/drawingml/2006/main">
            <a:r>
              <a:t/>
            </a:r>
          </a:p>
          <a:p xmlns:a="http://schemas.openxmlformats.org/drawingml/2006/main">
            <a:r>
              <a:t>Your priorities are, in order: natural-lash health, suitability for the eye, a balanced appearance and then the client’s requested style. A dramatic trend is never a reason to exceed those limits.</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with consultation and observation. Ask the client what they want to see: more openness, a lifted outer corner, a softer enhancement or simply darker, more defined lashes. Then examine both eyes with them looking straight ahead and with the eyes closed.</a:t>
            </a:r>
          </a:p>
          <a:p xmlns:a="http://schemas.openxmlformats.org/drawingml/2006/main">
            <a:r>
              <a:t/>
            </a:r>
          </a:p>
          <a:p xmlns:a="http://schemas.openxmlformats.org/drawingml/2006/main">
            <a:r>
              <a:t>Observe the visible eye shape and lid space. Notice whether the eye appears more round, almond-shaped, deep-set, hooded or downturned. Treat these as styling observations, not fixed labels. Look at the amount of eyelid space available for the extension to sit without pressing into the lid. Check whether the natural lashes point upward, downward, straight ahead or in mixed directions. Finally, assess density, thickness, length, porosity and signs of weakness.</a:t>
            </a:r>
          </a:p>
          <a:p xmlns:a="http://schemas.openxmlformats.org/drawingml/2006/main">
            <a:r>
              <a:t/>
            </a:r>
          </a:p>
          <a:p xmlns:a="http://schemas.openxmlformats.org/drawingml/2006/main">
            <a:r>
              <a:t>Record what you see before mapping. For example: “Moderate lid space, mixed upward and straight direction, medium density, shorter inner corners, sparse outer corners, slight right-eye droop.” This is more useful than writing only “almond eyes.”</a:t>
            </a:r>
          </a:p>
          <a:p xmlns:a="http://schemas.openxmlformats.org/drawingml/2006/main">
            <a:r>
              <a:t/>
            </a:r>
          </a:p>
          <a:p xmlns:a="http://schemas.openxmlformats.org/drawingml/2006/main">
            <a:r>
              <a:t>Next, divide the lash line into mapping zones. You might use inner corner, inner-middle, centre, outer-middle and outer corner. The exact number of zones is less important than making clear transition points. Write one length and curl beside each zone. Your map should be readable before application begins.</a:t>
            </a:r>
          </a:p>
          <a:p xmlns:a="http://schemas.openxmlformats.org/drawingml/2006/main">
            <a:r>
              <a:t/>
            </a:r>
          </a:p>
          <a:p xmlns:a="http://schemas.openxmlformats.org/drawingml/2006/main">
            <a:r>
              <a:t>Select the shortest lengths at the inner corner because those lashes are usually finer and shorter. Increase gradually toward the main design area rather than making a sudden jump. Reduce the length before the outer corner when a client has weak or sparse outer lashes, a downturned appearance or limited support. Keep the extension length and weight within the limits established in your training and your product specifications. When in doubt, choose the lighter, shorter option.</a:t>
            </a:r>
          </a:p>
          <a:p xmlns:a="http://schemas.openxmlformats.org/drawingml/2006/main">
            <a:r>
              <a:t/>
            </a:r>
          </a:p>
          <a:p xmlns:a="http://schemas.openxmlformats.org/drawingml/2006/main">
            <a:r>
              <a:t>Here is a conservative worked example. Your client wants a natural, more open appearance. She has medium-density lashes, moderate lid space and mostly straight natural direction. The outer third is slightly sparse, and the left eye sits a little lower than the right. You could record: inner corner 7 millimetres, inner-middle 8, centre 9, outer-middle 8, outer corner 7, using a curl that follows the natural direction without forcing the lashes upward. On the left eye, you might hold the 9-millimetre centre section slightly longer or extend that centre transition by one zone, only if the natural lashes can support it. You would not automatically make the entire left eye longer. The goal is visual balance, not identical numbers.</a:t>
            </a:r>
          </a:p>
          <a:p xmlns:a="http://schemas.openxmlformats.org/drawingml/2006/main">
            <a:r>
              <a:t/>
            </a:r>
          </a:p>
          <a:p xmlns:a="http://schemas.openxmlformats.org/drawingml/2006/main">
            <a:r>
              <a:t>Compare common styling effects. An open-eye or doll effect places the longest lengths around the centre and can make the eyes appear brighter and more open. It may be unsuitable if the centre lashes are weak or if the client dislikes a rounded appearance. A soft cat-eye gradually increases toward the outer third and then reduces at the outer corner. It can create a lengthened effect, but excessive outer length may pull attention downward, especially on downturned or hooded eyes. A natural style follows the client’s own lash pattern with modest increases and decreases, making it the safest starting point for many first sets.</a:t>
            </a:r>
          </a:p>
          <a:p xmlns:a="http://schemas.openxmlformats.org/drawingml/2006/main">
            <a:r>
              <a:t/>
            </a:r>
          </a:p>
          <a:p xmlns:a="http://schemas.openxmlformats.org/drawingml/2006/main">
            <a:r>
              <a:t>Before application, show the written map or a simple diagram to the client. Explain the expected effect in plain language: “This plan should make your eyes look more open while keeping the outer corners light. Because this is a classic set, your natural density will determine how full it appears.” Confirm that the curl, approximate lengths and overall effect match their expectations. Obtain agreement before you begin.</a:t>
            </a:r>
          </a:p>
          <a:p xmlns:a="http://schemas.openxmlformats.org/drawingml/2006/main">
            <a:r>
              <a:t/>
            </a:r>
          </a:p>
          <a:p xmlns:a="http://schemas.openxmlformats.org/drawingml/2006/main">
            <a:r>
              <a:t>During application, keep checking the map against the real lashes. A zone is a guide, not permission to attach an unsuitable extension. If a natural lash is too weak, too short or growing in an unsuitable direction, skip it or choose a safer option. Reassess both eyes as you work. Natural asymmetry is normal, so balance may require small changes in placement, transition or direction.</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The first mistake is copying a map without assessing the client. The second is making every zone longer to create drama, which can overload weaker lashes and create abrupt transitions. Another mistake is using the same map on both eyes even when density or direction differs. Identical numbers do not always create a symmetrical visual result.</a:t>
            </a:r>
          </a:p>
          <a:p xmlns:a="http://schemas.openxmlformats.org/drawingml/2006/main">
            <a:r>
              <a:t/>
            </a:r>
          </a:p>
          <a:p xmlns:a="http://schemas.openxmlformats.org/drawingml/2006/main">
            <a:r>
              <a:t>Avoid promising that a classic set will produce a strip-lash or volume effect. Do not hide limitations from the client, and do not map over irritated skin, active eye concerns or clearly compromised natural lashes. Pause and follow your consultation and safety procedures when treatment suitability is uncertain.</a:t>
            </a:r>
          </a:p>
          <a:p xmlns:a="http://schemas.openxmlformats.org/drawingml/2006/main">
            <a:r>
              <a:t/>
            </a:r>
          </a:p>
          <a:p xmlns:a="http://schemas.openxmlformats.org/drawingml/2006/main">
            <a:r>
              <a:t>Recap:</a:t>
            </a:r>
          </a:p>
          <a:p xmlns:a="http://schemas.openxmlformats.org/drawingml/2006/main">
            <a:r>
              <a:t/>
            </a:r>
          </a:p>
          <a:p xmlns:a="http://schemas.openxmlformats.org/drawingml/2006/main">
            <a:r>
              <a:t>Assess eye shape, lid space, direction and density. Record a written map with zones, curls, lengths and transitions. Choose a conservative design based on support from the natural lashes. Adjust for asymmetry, explain the likely visual result and confirm client agreement before application. Suitability and lash health always come before a trend.</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Complete one mapping worksheet using a real or photographed practice eye. Write your observations, create a five-zone map and explain your choices in two sentences. Then create a second, safer alternative for a client with weaker outer-corner lashes. In the next lesson, you will connect this plan to infills, removals, aftercare and troubleshooting.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Complete one mapping worksheet using a real or photographed practice eye. Write your observations, create a five-zone map and explain your choices in two sentences. Then create a second, safer alternative for a client with weaker outer-corner lashes. In the next lesson, you will connect this plan to infills, removals, aftercare and troubleshooting.</a:t>
            </a:r>
          </a:p>
          <a:p xmlns:a="http://schemas.openxmlformats.org/drawingml/2006/main">
            <a:r>
              <a:t>Source: existing CreatorClaw course Lesson 7: Lash Mapping and Customised Styling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8: Infills, Removals, Aftercare and Troubleshooting</a:t>
            </a:r>
          </a:p>
          <a:p xmlns:a="http://schemas.openxmlformats.org/drawingml/2006/main">
            <a:r>
              <a:t>Hook:</a:t>
            </a:r>
          </a:p>
          <a:p xmlns:a="http://schemas.openxmlformats.org/drawingml/2006/main">
            <a:r>
              <a:t/>
            </a:r>
          </a:p>
          <a:p xmlns:a="http://schemas.openxmlformats.org/drawingml/2006/main">
            <a:r>
              <a:t>An infill is not simply adding lashes wherever a gap appears. Before you maintain an existing set, you must decide whether the set is safe, suitable and technically recoverable. Your first responsibility is to assess what is already there.</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Natural lashes grow, rest and shed in a continuous cycle. Extensions attached to those lashes move outward as the natural lash grows, and they eventually shed with it. This means maintenance timing is determined by natural lash turnover, not by a fixed calendar date alone.</a:t>
            </a:r>
          </a:p>
          <a:p xmlns:a="http://schemas.openxmlformats.org/drawingml/2006/main">
            <a:r>
              <a:t/>
            </a:r>
          </a:p>
          <a:p xmlns:a="http://schemas.openxmlformats.org/drawingml/2006/main">
            <a:r>
              <a:t>If a client returns too early, there may not be enough shedding to justify an infill. If they return too late, too many extensions may have grown out, twisted, or shed, leaving a set that needs removal and a fresh application instead. Poor judgement at this stage can create stickies, discomfort, strain and poor retention.</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Start with the maintenance assessment. Ask when the set was applied, whether the client has followed aftercare, and whether they have experienced itching, redness, pain, watering or unusual sensitivity. Then cleanse the lashes according to your approved procedure and inspect them under suitable lighting.</a:t>
            </a:r>
          </a:p>
          <a:p xmlns:a="http://schemas.openxmlformats.org/drawingml/2006/main">
            <a:r>
              <a:t/>
            </a:r>
          </a:p>
          <a:p xmlns:a="http://schemas.openxmlformats.org/drawingml/2006/main">
            <a:r>
              <a:t>Look for four things: the amount of remaining extension coverage, grown-out extensions, twisted or displaced extensions, and the condition of the natural lashes. Check for visible buildup, oil, makeup residue and possible stickies, where neighbouring natural lashes or extensions have bonded together.</a:t>
            </a:r>
          </a:p>
          <a:p xmlns:a="http://schemas.openxmlformats.org/drawingml/2006/main">
            <a:r>
              <a:t/>
            </a:r>
          </a:p>
          <a:p xmlns:a="http://schemas.openxmlformats.org/drawingml/2006/main">
            <a:r>
              <a:t>An infill may be suitable when the remaining work is clean, the natural lashes are healthy, the extensions are correctly attached, and the amount of shedding and regrowth can be managed within your policy. You may need to remove grown-out extensions before replacing them. An infill is not suitable when the set is heavily grown out, badly tangled, contaminated, excessively uneven, or made with unsuitable weight or length. In that situation, explain that removal and a fresh set, or referral to a more experienced professional, is safer.</a:t>
            </a:r>
          </a:p>
          <a:p xmlns:a="http://schemas.openxmlformats.org/drawingml/2006/main">
            <a:r>
              <a:t/>
            </a:r>
          </a:p>
          <a:p xmlns:a="http://schemas.openxmlformats.org/drawingml/2006/main">
            <a:r>
              <a:t>For removal, use only the removal product and procedure approved by your training provider, manufacturer and insurance requirements. Protect the lower lashes and surrounding skin as instructed. Apply the remover precisely to the adhesive bond, allow the stated processing time, and gently separate the extension when the adhesive has softened. Never pull, pick, slide forcefully or use household products. Never remove an extension by tugging on the natural lash. If the bond does not release as expected, stop and reassess rather than increasing force.</a:t>
            </a:r>
          </a:p>
          <a:p xmlns:a="http://schemas.openxmlformats.org/drawingml/2006/main">
            <a:r>
              <a:t/>
            </a:r>
          </a:p>
          <a:p xmlns:a="http://schemas.openxmlformats.org/drawingml/2006/main">
            <a:r>
              <a:t>Aftercare must be specific. Tell your client to cleanse the lashes gently and regularly with an extension-compatible, oil-free cleanser, using clean hands or an approved cleansing brush. They should rinse thoroughly, pat dry rather than rub, and brush the lashes gently when dry, directing them into the intended shape. They should avoid picking, pulling, twisting, sleeping with pressure on the lashes, and using oily or unsuitable products around the eyes. They should also avoid applying mascara unless your policy specifically permits an extension-compatible product.</a:t>
            </a:r>
          </a:p>
          <a:p xmlns:a="http://schemas.openxmlformats.org/drawingml/2006/main">
            <a:r>
              <a:t/>
            </a:r>
          </a:p>
          <a:p xmlns:a="http://schemas.openxmlformats.org/drawingml/2006/main">
            <a:r>
              <a:t>Now separate poor retention into possible causes. Technical causes include inadequate cleansing before application, incorrect adhesive control, poor isolation, an unsuitable amount of adhesive, a weak attachment, incorrect humidity or temperature, or adhesive that is past its usable life. Client-care factors include oil-based products, incomplete cleansing, picking, rubbing, steam exposure outside your guidance, sleeping face-down, and failure to follow aftercare. Environmental factors include changes in humidity, temperature and ventilation. Do not blame the client before checking your own process and the service conditions.</a:t>
            </a:r>
          </a:p>
          <a:p xmlns:a="http://schemas.openxmlformats.org/drawingml/2006/main">
            <a:r>
              <a:t/>
            </a:r>
          </a:p>
          <a:p xmlns:a="http://schemas.openxmlformats.org/drawingml/2006/main">
            <a:r>
              <a:t>Consider this example. A client returns after ten days with significant shedding and several extensions hanging at an angle. They report cleansing once every few days and rubbing their eyes while removing makeup. You should not simply add more extensions. First, assess the natural lashes and remove unsafe grown-out or displaced extensions using the approved method. Explain the cleansing and handling issue, record the condition, and decide whether a limited infill is safe. If the natural lashes are stressed or the remaining set is too uneven, recommend removal and a fresh service after appropriate recovery.</a:t>
            </a:r>
          </a:p>
          <a:p xmlns:a="http://schemas.openxmlformats.org/drawingml/2006/main">
            <a:r>
              <a:t/>
            </a:r>
          </a:p>
          <a:p xmlns:a="http://schemas.openxmlformats.org/drawingml/2006/main">
            <a:r>
              <a:t>For stickies, isolate the bonded lashes and separate them only with the approved tool and technique. Do not force apart a bond that will not release safely. For discomfort, identify whether there is pressure from a grown-out extension, an incorrectly placed extension, excessive weight, or product contact with the skin. Stop if pain persists. For redness, swelling, intense itching, watering, or suspected allergic or chemical reaction, do not continue treatment. Follow your emergency and referral procedure and advise the client to seek appropriate medical guidance. Do not diagnose or promise that symptoms will resolve.</a:t>
            </a:r>
          </a:p>
          <a:p xmlns:a="http://schemas.openxmlformats.org/drawingml/2006/main">
            <a:r>
              <a:t/>
            </a:r>
          </a:p>
          <a:p xmlns:a="http://schemas.openxmlformats.org/drawingml/2006/main">
            <a:r>
              <a:t>Unevenness may result from inconsistent mapping, different natural lash lengths, premature shedding, or poor aftercare. Compare both eyes, assess the original design, and correct only what can be corrected without overloading the natural lashes. Never add heavier or longer extensions simply to disguise a problem.</a:t>
            </a:r>
          </a:p>
          <a:p xmlns:a="http://schemas.openxmlformats.org/drawingml/2006/main">
            <a:r>
              <a:t/>
            </a:r>
          </a:p>
          <a:p xmlns:a="http://schemas.openxmlformats.org/drawingml/2006/main">
            <a:r>
              <a:t>Record the assessment, products used, removal or infill decision, client comments, aftercare given, and any referral or refusal to treat. Good records support continuity, safety and professional accountability.</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treating every appointment as an automatic infill. Another is removing extensions by pulling because the bond appears stubborn. You also create risk when you ignore mild discomfort, cover stickies with new extensions, use excessive weight to fill gaps, or give vague advice such as “keep them clean.” Finally, avoid assuming poor retention is always caused by the client. Check your adhesive, isolation, preparation and environment first.</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 assess before infilling, and you base timing on natural lash growth and shedding. You use only an approved removal method and never pull or force extensions. You teach cleansing, gentle brushing and interference avoidance clearly. You separate technical, client-care and environmental causes of poor retention. You stop and refer when discomfort, inflammation or a suspected reaction is present.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Create a six-part assessment record for your practice: return date, natural lash condition, extension condition, symptoms, corrective action and aftercare given. Use the record to decide whether the next case requires an infill, removal, fresh application, or referral. Remember that completing this course does not by itself authorise independent client treatment; follow your local requirements, insurance conditions and supervised competency pathway.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An infill is not simply adding lashes wherever a gap appears. Before you maintain an existing set, you must decide whether the set is safe, suitable and technically recoverable. Your first responsibility is to assess what is already there.</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Natural lashes grow, rest and shed in a continuous cycle. Extensions attached to those lashes move outward as the natural lash grows, and they eventually shed with it. This means maintenance timing is determined by natural lash turnover, not by a fixed calendar date alone.</a:t>
            </a:r>
          </a:p>
          <a:p xmlns:a="http://schemas.openxmlformats.org/drawingml/2006/main">
            <a:r>
              <a:t/>
            </a:r>
          </a:p>
          <a:p xmlns:a="http://schemas.openxmlformats.org/drawingml/2006/main">
            <a:r>
              <a:t>If a client returns too early, there may not be enough shedding to justify an infill. If they return too late, too many extensions may have grown out, twisted, or shed, leaving a set that needs removal and a fresh application instead. Poor judgement at this stage can create stickies, discomfort, strain and poor retention.</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Start with the maintenance assessment. Ask when the set was applied, whether the client has followed aftercare, and whether they have experienced itching, redness, pain, watering or unusual sensitivity. Then cleanse the lashes according to your approved procedure and inspect them under suitable lighting.</a:t>
            </a:r>
          </a:p>
          <a:p xmlns:a="http://schemas.openxmlformats.org/drawingml/2006/main">
            <a:r>
              <a:t/>
            </a:r>
          </a:p>
          <a:p xmlns:a="http://schemas.openxmlformats.org/drawingml/2006/main">
            <a:r>
              <a:t>Look for four things: the amount of remaining extension coverage, grown-out extensions, twisted or displaced extensions, and the condition of the natural lashes. Check for visible buildup, oil, makeup residue and possible stickies, where neighbouring natural lashes or extensions have bonded together.</a:t>
            </a:r>
          </a:p>
          <a:p xmlns:a="http://schemas.openxmlformats.org/drawingml/2006/main">
            <a:r>
              <a:t/>
            </a:r>
          </a:p>
          <a:p xmlns:a="http://schemas.openxmlformats.org/drawingml/2006/main">
            <a:r>
              <a:t>An infill may be suitable when the remaining work is clean, the natural lashes are healthy, the extensions are correctly attached, and the amount of shedding and regrowth can be managed within your policy. You may need to remove grown-out extensions before replacing them. An infill is not suitable when the set is heavily grown out, badly tangled, contaminated, excessively uneven, or made with unsuitable weight or length. In that situation, explain that removal and a fresh set, or referral to a more experienced professional, is safer.</a:t>
            </a:r>
          </a:p>
          <a:p xmlns:a="http://schemas.openxmlformats.org/drawingml/2006/main">
            <a:r>
              <a:t/>
            </a:r>
          </a:p>
          <a:p xmlns:a="http://schemas.openxmlformats.org/drawingml/2006/main">
            <a:r>
              <a:t>For removal, use only the removal product and procedure approved by your training provider, manufacturer and insurance requirements. Protect the lower lashes and surrounding skin as instructed. Apply the remover precisely to the adhesive bond, allow the stated processing time, and gently separate the extension when the adhesive has softened. Never pull, pick, slide forcefully or use household products. Never remove an extension by tugging on the natural lash. If the bond does not release as expected, stop and reassess rather than increasing force.</a:t>
            </a:r>
          </a:p>
          <a:p xmlns:a="http://schemas.openxmlformats.org/drawingml/2006/main">
            <a:r>
              <a:t/>
            </a:r>
          </a:p>
          <a:p xmlns:a="http://schemas.openxmlformats.org/drawingml/2006/main">
            <a:r>
              <a:t>Aftercare must be specific. Tell your client to cleanse the lashes gently and regularly with an extension-compatible, oil-free cleanser, using clean hands or an approved cleansing brush. They should rinse thoroughly, pat dry rather than rub, and brush the lashes gently when dry, directing them into the intended shape. They should avoid picking, pulling, twisting, sleeping with pressure on the lashes, and using oily or unsuitable products around the eyes. They should also avoid applying mascara unless your policy specifically permits an extension-compatible product.</a:t>
            </a:r>
          </a:p>
          <a:p xmlns:a="http://schemas.openxmlformats.org/drawingml/2006/main">
            <a:r>
              <a:t/>
            </a:r>
          </a:p>
          <a:p xmlns:a="http://schemas.openxmlformats.org/drawingml/2006/main">
            <a:r>
              <a:t>Now separate poor retention into possible causes. Technical causes include inadequate cleansing before application, incorrect adhesive control, poor isolation, an unsuitable amount of adhesive, a weak attachment, incorrect humidity or temperature, or adhesive that is past its usable life. Client-care factors include oil-based products, incomplete cleansing, picking, rubbing, steam exposure outside your guidance, sleeping face-down, and failure to follow aftercare. Environmental factors include changes in humidity, temperature and ventilation. Do not blame the client before checking your own process and the service conditions.</a:t>
            </a:r>
          </a:p>
          <a:p xmlns:a="http://schemas.openxmlformats.org/drawingml/2006/main">
            <a:r>
              <a:t/>
            </a:r>
          </a:p>
          <a:p xmlns:a="http://schemas.openxmlformats.org/drawingml/2006/main">
            <a:r>
              <a:t>Consider this example. A client returns after ten days with significant shedding and several extensions hanging at an angle. They report cleansing once every few days and rubbing their eyes while removing makeup. You should not simply add more extensions. First, assess the natural lashes and remove unsafe grown-out or displaced extensions using the approved method. Explain the cleansing and handling issue, record the condition, and decide whether a limited infill is safe. If the natural lashes are stressed or the remaining set is too uneven, recommend removal and a fresh service after appropriate recovery.</a:t>
            </a:r>
          </a:p>
          <a:p xmlns:a="http://schemas.openxmlformats.org/drawingml/2006/main">
            <a:r>
              <a:t/>
            </a:r>
          </a:p>
          <a:p xmlns:a="http://schemas.openxmlformats.org/drawingml/2006/main">
            <a:r>
              <a:t>For stickies, isolate the bonded lashes and separate them only with the approved tool and technique. Do not force apart a bond that will not release safely. For discomfort, identify whether there is pressure from a grown-out extension, an incorrectly placed extension, excessive weight, or product contact with the skin. Stop if pain persists. For redness, swelling, intense itching, watering, or suspected allergic or chemical reaction, do not continue treatment. Follow your emergency and referral procedure and advise the client to seek appropriate medical guidance. Do not diagnose or promise that symptoms will resolve.</a:t>
            </a:r>
          </a:p>
          <a:p xmlns:a="http://schemas.openxmlformats.org/drawingml/2006/main">
            <a:r>
              <a:t/>
            </a:r>
          </a:p>
          <a:p xmlns:a="http://schemas.openxmlformats.org/drawingml/2006/main">
            <a:r>
              <a:t>Unevenness may result from inconsistent mapping, different natural lash lengths, premature shedding, or poor aftercare. Compare both eyes, assess the original design, and correct only what can be corrected without overloading the natural lashes. Never add heavier or longer extensions simply to disguise a problem.</a:t>
            </a:r>
          </a:p>
          <a:p xmlns:a="http://schemas.openxmlformats.org/drawingml/2006/main">
            <a:r>
              <a:t/>
            </a:r>
          </a:p>
          <a:p xmlns:a="http://schemas.openxmlformats.org/drawingml/2006/main">
            <a:r>
              <a:t>Record the assessment, products used, removal or infill decision, client comments, aftercare given, and any referral or refusal to treat. Good records support continuity, safety and professional accountability.</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A common mistake is treating every appointment as an automatic infill. Another is removing extensions by pulling because the bond appears stubborn. You also create risk when you ignore mild discomfort, cover stickies with new extensions, use excessive weight to fill gaps, or give vague advice such as “keep them clean.” Finally, avoid assuming poor retention is always caused by the client. Check your adhesive, isolation, preparation and environment first.</a:t>
            </a:r>
          </a:p>
          <a:p xmlns:a="http://schemas.openxmlformats.org/drawingml/2006/main">
            <a:r>
              <a:t/>
            </a:r>
          </a:p>
          <a:p xmlns:a="http://schemas.openxmlformats.org/drawingml/2006/main">
            <a:r>
              <a:t>Recap:</a:t>
            </a:r>
          </a:p>
          <a:p xmlns:a="http://schemas.openxmlformats.org/drawingml/2006/main">
            <a:r>
              <a:t/>
            </a:r>
          </a:p>
          <a:p xmlns:a="http://schemas.openxmlformats.org/drawingml/2006/main">
            <a:r>
              <a:t>You assess before infilling, and you base timing on natural lash growth and shedding. You use only an approved removal method and never pull or force extensions. You teach cleansing, gentle brushing and interference avoidance clearly. You separate technical, client-care and environmental causes of poor retention. You stop and refer when discomfort, inflammation or a suspected reaction is present.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Create a six-part assessment record for your practice: return date, natural lash condition, extension condition, symptoms, corrective action and aftercare given. Use the record to decide whether the next case requires an infill, removal, fresh application, or referral. Remember that completing this course does not by itself authorise independent client treatment; follow your local requirements, insurance conditions and supervised competency pathway.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 a six-part assessment record for your practice: return date, natural lash condition, extension condition, symptoms, corrective action and aftercare given. Use the record to decide whether the next case requires an infill, removal, fresh application, or referral. Remember that completing this course does not by itself authorise independent client treatment; follow your local requirements, insurance conditions and supervised competency pathway.</a:t>
            </a:r>
          </a:p>
          <a:p xmlns:a="http://schemas.openxmlformats.org/drawingml/2006/main">
            <a:r>
              <a:t>Source: existing CreatorClaw course Lesson 8: Infills, Removals, Aftercare and Troubleshooting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existing CreatorClaw course, Lesson 9: Competency Review and Professional Service Launch</a:t>
            </a:r>
          </a:p>
          <a:p xmlns:a="http://schemas.openxmlformats.org/drawingml/2006/main">
            <a:r>
              <a:t>Hook:</a:t>
            </a:r>
          </a:p>
          <a:p xmlns:a="http://schemas.openxmlformats.org/drawingml/2006/main">
            <a:r>
              <a:t/>
            </a:r>
          </a:p>
          <a:p xmlns:a="http://schemas.openxmlformats.org/drawingml/2006/main">
            <a:r>
              <a:t>Your final assessment is not a race to complete a full set. It is evidence that you can deliver a safe, repeatable service process from consultation to aftercare. Today, you will review that process, identify gaps, and turn your training into a controlled professional launch plan.</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A beautiful set does not automatically demonstrate professional competence. You must also show correct preparation, safe isolation, suitable placement, consistent direction, accurate client communication and responsible follow-up. Your educator should be able to observe what you do, understand why you do it, and identify which skills are ready for further supervised practice.</a:t>
            </a:r>
          </a:p>
          <a:p xmlns:a="http://schemas.openxmlformats.org/drawingml/2006/main">
            <a:r>
              <a:t/>
            </a:r>
          </a:p>
          <a:p xmlns:a="http://schemas.openxmlformats.org/drawingml/2006/main">
            <a:r>
              <a:t>Completion of this course does not, by itself, authorise you to treat clients independently. Before accepting paying clients, check your local regulations, qualification requirements, insurance conditions, premises requirements and educator recommendations. Do not describe yourself as accredited, insured or professionally qualified unless you have verified that statement with the relevant organisation.</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your competency review with the same service sequence every time. First, complete the consultation. Confirm the client’s desired result, previous extension history, sensitivities, relevant medical information and any contraindications covered by your local guidance. Examine the natural lashes and explain what style is realistically suitable. Record the chosen curl, length, thickness, mapping and any modifications.</a:t>
            </a:r>
          </a:p>
          <a:p xmlns:a="http://schemas.openxmlformats.org/drawingml/2006/main">
            <a:r>
              <a:t/>
            </a:r>
          </a:p>
          <a:p xmlns:a="http://schemas.openxmlformats.org/drawingml/2006/main">
            <a:r>
              <a:t>Next, prepare the treatment area. Disinfect appropriate surfaces, organise your tools, check product labels and expiry information, wash or sanitise your hands, and prepare clean disposables. Position the client comfortably and check that you can work without leaning over them or obstructing your view.</a:t>
            </a:r>
          </a:p>
          <a:p xmlns:a="http://schemas.openxmlformats.org/drawingml/2006/main">
            <a:r>
              <a:t/>
            </a:r>
          </a:p>
          <a:p xmlns:a="http://schemas.openxmlformats.org/drawingml/2006/main">
            <a:r>
              <a:t>During application, divide your attention between five quality criteria: isolation, placement, direction, safety and client care. Isolation means separating one natural lash before applying an extension. Placement means attaching the extension securely without bonding to the eyelid or neighbouring lashes. Direction means keeping the extension aligned with the natural lash and the intended map. Safety means controlling adhesive, avoiding skin contact and monitoring comfort. Client care means explaining sensations, checking in appropriately and maintaining a calm, respectful service.</a:t>
            </a:r>
          </a:p>
          <a:p xmlns:a="http://schemas.openxmlformats.org/drawingml/2006/main">
            <a:r>
              <a:t/>
            </a:r>
          </a:p>
          <a:p xmlns:a="http://schemas.openxmlformats.org/drawingml/2006/main">
            <a:r>
              <a:t>Use checkpoints rather than waiting until the end. After the first section, pause and check that isolation is clean, direction matches the map and the adhesive amount is controlled. At the halfway point, check symmetry, coverage and client comfort. Before finishing, inspect every eye from several angles. Look for stickies, loose extensions, poor direction, visible adhesive, gaps and extensions that are too long or heavy for the natural lash.</a:t>
            </a:r>
          </a:p>
          <a:p xmlns:a="http://schemas.openxmlformats.org/drawingml/2006/main">
            <a:r>
              <a:t/>
            </a:r>
          </a:p>
          <a:p xmlns:a="http://schemas.openxmlformats.org/drawingml/2006/main">
            <a:r>
              <a:t>Here is a worked example. Your client requests a soft, open-eye classic set. During consultation, you record a shorter inner corner, a gradual increase toward the centre, and a slight reduction at the outer corner because the outer natural lashes are finer. Your map might read eight, nine, ten, eleven, ten and nine millimetres across the sections, subject to your assessment of the natural lashes. At the first checkpoint, you find three extensions pointing downward. You do not continue and hope they will disappear in the finished set. You correct them while access is clear, then reassess your isolation and adhesive control. At the final inspection, you identify one sticky between two lower-risk neighbouring lashes. You separate it safely before cleansing, documenting the correction in your review notes.</a:t>
            </a:r>
          </a:p>
          <a:p xmlns:a="http://schemas.openxmlformats.org/drawingml/2006/main">
            <a:r>
              <a:t/>
            </a:r>
          </a:p>
          <a:p xmlns:a="http://schemas.openxmlformats.org/drawingml/2006/main">
            <a:r>
              <a:t>Your educator observation rubric should record more than a pass or fail. Use the categories isolation, placement, direction, safety, consultation, preparation, finishing and aftercare. For each category, record observed evidence, a rating and one specific improvement target. For example, “Isolation: mostly consistent, two stickies found at final check; target: slow down and confirm separation before every pickup.” Ask your educator to sign and date the review. Repeat the assessment until your evidence supports the level of service you intend to offer.</a:t>
            </a:r>
          </a:p>
          <a:p xmlns:a="http://schemas.openxmlformats.org/drawingml/2006/main">
            <a:r>
              <a:t/>
            </a:r>
          </a:p>
          <a:p xmlns:a="http://schemas.openxmlformats.org/drawingml/2006/main">
            <a:r>
              <a:t>Set realistic timing with quality-control checkpoints. A foundation classic appointment may need more time than an experienced technician’s appointment. Include consultation and preparation, application, final inspection, photographs and aftercare. Do not shorten the service by skipping checks. Track your actual timing for at least several practice sessions, then use the average rather than your fastest result when planning bookings.</a:t>
            </a:r>
          </a:p>
          <a:p xmlns:a="http://schemas.openxmlformats.org/drawingml/2006/main">
            <a:r>
              <a:t/>
            </a:r>
          </a:p>
          <a:p xmlns:a="http://schemas.openxmlformats.org/drawingml/2006/main">
            <a:r>
              <a:t>Before launch, write transparent policies. State how clients book, what information they must provide, your cancellation and lateness terms, infill eligibility, removal requirements, payment arrangements and how clients report concerns. Explain that infills are appropriate only when sufficient extensions remain and the natural lashes are suitable. Explain that removals must be completed with the correct professional product and method, never by pulling. Include a clear process for concerns: when the client should contact you, what information or photographs may help, and when you will refer them for medical advice. Keep consultation records, treatment details, consent and aftercare guidance securely and according to applicable privacy requirements.</a:t>
            </a:r>
          </a:p>
          <a:p xmlns:a="http://schemas.openxmlformats.org/drawingml/2006/main">
            <a:r>
              <a:t/>
            </a:r>
          </a:p>
          <a:p xmlns:a="http://schemas.openxmlformats.org/drawingml/2006/main">
            <a:r>
              <a:t>Price only after considering your true costs, service time, consumables, training, rent or treatment space, taxes where applicable and the level of supervision required. Do not promise earnings. Do not claim that one course guarantees insurance eligibility. Confirm insurance directly with the provider and disclose any restrictions about supervised practice or working from home.</a:t>
            </a:r>
          </a:p>
          <a:p xmlns:a="http://schemas.openxmlformats.org/drawingml/2006/main">
            <a:r>
              <a:t/>
            </a:r>
          </a:p>
          <a:p xmlns:a="http://schemas.openxmlformats.org/drawingml/2006/main">
            <a:r>
              <a:t>Build your portfolio consistently. Obtain written image consent before photographing or posting a client. Use similar lighting, camera distance, background and angles so results can be compared honestly. Photograph the finished set without filters that alter lash density, length or direction. Describe the service accurately, including that it is a classic set, the styling intention and any limitations. Never present practice work as a client result or use a client image without permission.</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The first mistake is treating the rubric as paperwork instead of evidence. Your notes should identify exactly what happened and what you will change.</a:t>
            </a:r>
          </a:p>
          <a:p xmlns:a="http://schemas.openxmlformats.org/drawingml/2006/main">
            <a:r>
              <a:t/>
            </a:r>
          </a:p>
          <a:p xmlns:a="http://schemas.openxmlformats.org/drawingml/2006/main">
            <a:r>
              <a:t>The second is accepting clients before confirming legal, insurance and educator requirements. A completed course is not the same as independent authorisation.</a:t>
            </a:r>
          </a:p>
          <a:p xmlns:a="http://schemas.openxmlformats.org/drawingml/2006/main">
            <a:r>
              <a:t/>
            </a:r>
          </a:p>
          <a:p xmlns:a="http://schemas.openxmlformats.org/drawingml/2006/main">
            <a:r>
              <a:t>The third is building a portfolio from inconsistent photographs, edited images or vague claims. Accurate documentation protects your reputation.</a:t>
            </a:r>
          </a:p>
          <a:p xmlns:a="http://schemas.openxmlformats.org/drawingml/2006/main">
            <a:r>
              <a:t/>
            </a:r>
          </a:p>
          <a:p xmlns:a="http://schemas.openxmlformats.org/drawingml/2006/main">
            <a:r>
              <a:t>The fourth is creating policies that sound strict but are unclear. A client should understand what happens if they cancel, arrive late, need a removal or report a concern.</a:t>
            </a:r>
          </a:p>
          <a:p xmlns:a="http://schemas.openxmlformats.org/drawingml/2006/main">
            <a:r>
              <a:t/>
            </a:r>
          </a:p>
          <a:p xmlns:a="http://schemas.openxmlformats.org/drawingml/2006/main">
            <a:r>
              <a:t>The fifth is prioritising speed over quality. A shorter appointment is not successful if it includes stickies, poor direction or an unsafe attachment.</a:t>
            </a:r>
          </a:p>
          <a:p xmlns:a="http://schemas.openxmlformats.org/drawingml/2006/main">
            <a:r>
              <a:t/>
            </a:r>
          </a:p>
          <a:p xmlns:a="http://schemas.openxmlformats.org/drawingml/2006/main">
            <a:r>
              <a:t>Recap:</a:t>
            </a:r>
          </a:p>
          <a:p xmlns:a="http://schemas.openxmlformats.org/drawingml/2006/main">
            <a:r>
              <a:t/>
            </a:r>
          </a:p>
          <a:p xmlns:a="http://schemas.openxmlformats.org/drawingml/2006/main">
            <a:r>
              <a:t>Use one repeatable sequence: consultation, preparation, application, checkpoints, final inspection and aftercare. Measure progress through isolation, placement, direction, safety and client care. Complete an educator observation rubric with dated evidence before offering independent services. Prepare clear policies, accurate records and realistic pricing considerations. Build a consent-based portfolio with consistent photography and truthful descriptions. Verify every claim about qualifications, accreditation, insurance and earnings before publishing it.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Create your professional service launch folder today. Add your consultation form, consent record, treatment record, aftercare sheet, policy document and educator rubric. Then schedule three supervised or approved practice sessions over the next 30 days. In days one to seven, review technique and complete one observed assessment. In days eight to fourteen, repeat the service while tracking timing and quality checkpoints. In days fifteen to twenty-one, photograph approved work consistently and refine your policies. In days twenty-two to thirty, review educator feedback, correct your weakest rubric category and decide whether you are ready for the next authorised stage. If any requirement remains unverified, pause independent bookings and obtain confirmation before proceeding.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Hook:</a:t>
            </a:r>
          </a:p>
          <a:p xmlns:a="http://schemas.openxmlformats.org/drawingml/2006/main">
            <a:r>
              <a:t/>
            </a:r>
          </a:p>
          <a:p xmlns:a="http://schemas.openxmlformats.org/drawingml/2006/main">
            <a:r>
              <a:t>Your final assessment is not a race to complete a full set. It is evidence that you can deliver a safe, repeatable service process from consultation to aftercare. Today, you will review that process, identify gaps, and turn your training into a controlled professional launch plan.</a:t>
            </a:r>
          </a:p>
          <a:p xmlns:a="http://schemas.openxmlformats.org/drawingml/2006/main">
            <a:r>
              <a:t/>
            </a:r>
          </a:p>
          <a:p xmlns:a="http://schemas.openxmlformats.org/drawingml/2006/main">
            <a:r>
              <a:t>Why this matters:</a:t>
            </a:r>
          </a:p>
          <a:p xmlns:a="http://schemas.openxmlformats.org/drawingml/2006/main">
            <a:r>
              <a:t/>
            </a:r>
          </a:p>
          <a:p xmlns:a="http://schemas.openxmlformats.org/drawingml/2006/main">
            <a:r>
              <a:t>A beautiful set does not automatically demonstrate professional competence. You must also show correct preparation, safe isolation, suitable placement, consistent direction, accurate client communication and responsible follow-up. Your educator should be able to observe what you do, understand why you do it, and identify which skills are ready for further supervised practice.</a:t>
            </a:r>
          </a:p>
          <a:p xmlns:a="http://schemas.openxmlformats.org/drawingml/2006/main">
            <a:r>
              <a:t/>
            </a:r>
          </a:p>
          <a:p xmlns:a="http://schemas.openxmlformats.org/drawingml/2006/main">
            <a:r>
              <a:t>Completion of this course does not, by itself, authorise you to treat clients independently. Before accepting paying clients, check your local regulations, qualification requirements, insurance conditions, premises requirements and educator recommendations. Do not describe yourself as accredited, insured or professionally qualified unless you have verified that statement with the relevant organisation.</a:t>
            </a:r>
          </a:p>
          <a:p xmlns:a="http://schemas.openxmlformats.org/drawingml/2006/main">
            <a:r>
              <a:t/>
            </a:r>
          </a:p>
          <a:p xmlns:a="http://schemas.openxmlformats.org/drawingml/2006/main">
            <a:r>
              <a:t>Core lesson:</a:t>
            </a:r>
          </a:p>
          <a:p xmlns:a="http://schemas.openxmlformats.org/drawingml/2006/main">
            <a:r>
              <a:t/>
            </a:r>
          </a:p>
          <a:p xmlns:a="http://schemas.openxmlformats.org/drawingml/2006/main">
            <a:r>
              <a:t>Begin your competency review with the same service sequence every time. First, complete the consultation. Confirm the client’s desired result, previous extension history, sensitivities, relevant medical information and any contraindications covered by your local guidance. Examine the natural lashes and explain what style is realistically suitable. Record the chosen curl, length, thickness, mapping and any modifications.</a:t>
            </a:r>
          </a:p>
          <a:p xmlns:a="http://schemas.openxmlformats.org/drawingml/2006/main">
            <a:r>
              <a:t/>
            </a:r>
          </a:p>
          <a:p xmlns:a="http://schemas.openxmlformats.org/drawingml/2006/main">
            <a:r>
              <a:t>Next, prepare the treatment area. Disinfect appropriate surfaces, organise your tools, check product labels and expiry information, wash or sanitise your hands, and prepare clean disposables. Position the client comfortably and check that you can work without leaning over them or obstructing your view.</a:t>
            </a:r>
          </a:p>
          <a:p xmlns:a="http://schemas.openxmlformats.org/drawingml/2006/main">
            <a:r>
              <a:t/>
            </a:r>
          </a:p>
          <a:p xmlns:a="http://schemas.openxmlformats.org/drawingml/2006/main">
            <a:r>
              <a:t>During application, divide your attention between five quality criteria: isolation, placement, direction, safety and client care. Isolation means separating one natural lash before applying an extension. Placement means attaching the extension securely without bonding to the eyelid or neighbouring lashes. Direction means keeping the extension aligned with the natural lash and the intended map. Safety means controlling adhesive, avoiding skin contact and monitoring comfort. Client care means explaining sensations, checking in appropriately and maintaining a calm, respectful service.</a:t>
            </a:r>
          </a:p>
          <a:p xmlns:a="http://schemas.openxmlformats.org/drawingml/2006/main">
            <a:r>
              <a:t/>
            </a:r>
          </a:p>
          <a:p xmlns:a="http://schemas.openxmlformats.org/drawingml/2006/main">
            <a:r>
              <a:t>Use checkpoints rather than waiting until the end. After the first section, pause and check that isolation is clean, direction matches the map and the adhesive amount is controlled. At the halfway point, check symmetry, coverage and client comfort. Before finishing, inspect every eye from several angles. Look for stickies, loose extensions, poor direction, visible adhesive, gaps and extensions that are too long or heavy for the natural lash.</a:t>
            </a:r>
          </a:p>
          <a:p xmlns:a="http://schemas.openxmlformats.org/drawingml/2006/main">
            <a:r>
              <a:t/>
            </a:r>
          </a:p>
          <a:p xmlns:a="http://schemas.openxmlformats.org/drawingml/2006/main">
            <a:r>
              <a:t>Here is a worked example. Your client requests a soft, open-eye classic set. During consultation, you record a shorter inner corner, a gradual increase toward the centre, and a slight reduction at the outer corner because the outer natural lashes are finer. Your map might read eight, nine, ten, eleven, ten and nine millimetres across the sections, subject to your assessment of the natural lashes. At the first checkpoint, you find three extensions pointing downward. You do not continue and hope they will disappear in the finished set. You correct them while access is clear, then reassess your isolation and adhesive control. At the final inspection, you identify one sticky between two lower-risk neighbouring lashes. You separate it safely before cleansing, documenting the correction in your review notes.</a:t>
            </a:r>
          </a:p>
          <a:p xmlns:a="http://schemas.openxmlformats.org/drawingml/2006/main">
            <a:r>
              <a:t/>
            </a:r>
          </a:p>
          <a:p xmlns:a="http://schemas.openxmlformats.org/drawingml/2006/main">
            <a:r>
              <a:t>Your educator observation rubric should record more than a pass or fail. Use the categories isolation, placement, direction, safety, consultation, preparation, finishing and aftercare. For each category, record observed evidence, a rating and one specific improvement target. For example, “Isolation: mostly consistent, two stickies found at final check; target: slow down and confirm separation before every pickup.” Ask your educator to sign and date the review. Repeat the assessment until your evidence supports the level of service you intend to offer.</a:t>
            </a:r>
          </a:p>
          <a:p xmlns:a="http://schemas.openxmlformats.org/drawingml/2006/main">
            <a:r>
              <a:t/>
            </a:r>
          </a:p>
          <a:p xmlns:a="http://schemas.openxmlformats.org/drawingml/2006/main">
            <a:r>
              <a:t>Set realistic timing with quality-control checkpoints. A foundation classic appointment may need more time than an experienced technician’s appointment. Include consultation and preparation, application, final inspection, photographs and aftercare. Do not shorten the service by skipping checks. Track your actual timing for at least several practice sessions, then use the average rather than your fastest result when planning bookings.</a:t>
            </a:r>
          </a:p>
          <a:p xmlns:a="http://schemas.openxmlformats.org/drawingml/2006/main">
            <a:r>
              <a:t/>
            </a:r>
          </a:p>
          <a:p xmlns:a="http://schemas.openxmlformats.org/drawingml/2006/main">
            <a:r>
              <a:t>Before launch, write transparent policies. State how clients book, what information they must provide, your cancellation and lateness terms, infill eligibility, removal requirements, payment arrangements and how clients report concerns. Explain that infills are appropriate only when sufficient extensions remain and the natural lashes are suitable. Explain that removals must be completed with the correct professional product and method, never by pulling. Include a clear process for concerns: when the client should contact you, what information or photographs may help, and when you will refer them for medical advice. Keep consultation records, treatment details, consent and aftercare guidance securely and according to applicable privacy requirements.</a:t>
            </a:r>
          </a:p>
          <a:p xmlns:a="http://schemas.openxmlformats.org/drawingml/2006/main">
            <a:r>
              <a:t/>
            </a:r>
          </a:p>
          <a:p xmlns:a="http://schemas.openxmlformats.org/drawingml/2006/main">
            <a:r>
              <a:t>Price only after considering your true costs, service time, consumables, training, rent or treatment space, taxes where applicable and the level of supervision required. Do not promise earnings. Do not claim that one course guarantees insurance eligibility. Confirm insurance directly with the provider and disclose any restrictions about supervised practice or working from home.</a:t>
            </a:r>
          </a:p>
          <a:p xmlns:a="http://schemas.openxmlformats.org/drawingml/2006/main">
            <a:r>
              <a:t/>
            </a:r>
          </a:p>
          <a:p xmlns:a="http://schemas.openxmlformats.org/drawingml/2006/main">
            <a:r>
              <a:t>Build your portfolio consistently. Obtain written image consent before photographing or posting a client. Use similar lighting, camera distance, background and angles so results can be compared honestly. Photograph the finished set without filters that alter lash density, length or direction. Describe the service accurately, including that it is a classic set, the styling intention and any limitations. Never present practice work as a client result or use a client image without permission.</a:t>
            </a:r>
          </a:p>
          <a:p xmlns:a="http://schemas.openxmlformats.org/drawingml/2006/main">
            <a:r>
              <a:t/>
            </a:r>
          </a:p>
          <a:p xmlns:a="http://schemas.openxmlformats.org/drawingml/2006/main">
            <a:r>
              <a:t>Common mistakes:</a:t>
            </a:r>
          </a:p>
          <a:p xmlns:a="http://schemas.openxmlformats.org/drawingml/2006/main">
            <a:r>
              <a:t/>
            </a:r>
          </a:p>
          <a:p xmlns:a="http://schemas.openxmlformats.org/drawingml/2006/main">
            <a:r>
              <a:t>The first mistake is treating the rubric as paperwork instead of evidence. Your notes should identify exactly what happened and what you will change.</a:t>
            </a:r>
          </a:p>
          <a:p xmlns:a="http://schemas.openxmlformats.org/drawingml/2006/main">
            <a:r>
              <a:t/>
            </a:r>
          </a:p>
          <a:p xmlns:a="http://schemas.openxmlformats.org/drawingml/2006/main">
            <a:r>
              <a:t>The second is accepting clients before confirming legal, insurance and educator requirements. A completed course is not the same as independent authorisation.</a:t>
            </a:r>
          </a:p>
          <a:p xmlns:a="http://schemas.openxmlformats.org/drawingml/2006/main">
            <a:r>
              <a:t/>
            </a:r>
          </a:p>
          <a:p xmlns:a="http://schemas.openxmlformats.org/drawingml/2006/main">
            <a:r>
              <a:t>The third is building a portfolio from inconsistent photographs, edited images or vague claims. Accurate documentation protects your reputation.</a:t>
            </a:r>
          </a:p>
          <a:p xmlns:a="http://schemas.openxmlformats.org/drawingml/2006/main">
            <a:r>
              <a:t/>
            </a:r>
          </a:p>
          <a:p xmlns:a="http://schemas.openxmlformats.org/drawingml/2006/main">
            <a:r>
              <a:t>The fourth is creating policies that sound strict but are unclear. A client should understand what happens if they cancel, arrive late, need a removal or report a concern.</a:t>
            </a:r>
          </a:p>
          <a:p xmlns:a="http://schemas.openxmlformats.org/drawingml/2006/main">
            <a:r>
              <a:t/>
            </a:r>
          </a:p>
          <a:p xmlns:a="http://schemas.openxmlformats.org/drawingml/2006/main">
            <a:r>
              <a:t>The fifth is prioritising speed over quality. A shorter appointment is not successful if it includes stickies, poor direction or an unsafe attachment.</a:t>
            </a:r>
          </a:p>
          <a:p xmlns:a="http://schemas.openxmlformats.org/drawingml/2006/main">
            <a:r>
              <a:t/>
            </a:r>
          </a:p>
          <a:p xmlns:a="http://schemas.openxmlformats.org/drawingml/2006/main">
            <a:r>
              <a:t>Recap:</a:t>
            </a:r>
          </a:p>
          <a:p xmlns:a="http://schemas.openxmlformats.org/drawingml/2006/main">
            <a:r>
              <a:t/>
            </a:r>
          </a:p>
          <a:p xmlns:a="http://schemas.openxmlformats.org/drawingml/2006/main">
            <a:r>
              <a:t>Use one repeatable sequence: consultation, preparation, application, checkpoints, final inspection and aftercare. Measure progress through isolation, placement, direction, safety and client care. Complete an educator observation rubric with dated evidence before offering independent services. Prepare clear policies, accurate records and realistic pricing considerations. Build a consent-based portfolio with consistent photography and truthful descriptions. Verify every claim about qualifications, accreditation, insurance and earnings before publishing it.</a:t>
            </a:r>
          </a:p>
          <a:p xmlns:a="http://schemas.openxmlformats.org/drawingml/2006/main">
            <a:r>
              <a:t/>
            </a:r>
          </a:p>
          <a:p xmlns:a="http://schemas.openxmlformats.org/drawingml/2006/main">
            <a:r>
              <a:t>Your action step:</a:t>
            </a:r>
          </a:p>
          <a:p xmlns:a="http://schemas.openxmlformats.org/drawingml/2006/main">
            <a:r>
              <a:t/>
            </a:r>
          </a:p>
          <a:p xmlns:a="http://schemas.openxmlformats.org/drawingml/2006/main">
            <a:r>
              <a:t>Create your professional service launch folder today. Add your consultation form, consent record, treatment record, aftercare sheet, policy document and educator rubric. Then schedule three supervised or approved practice sessions over the next 30 days. In days one to seven, review technique and complete one observed assessment. In days eight to fourteen, repeat the service while tracking timing and quality checkpoints. In days fifteen to twenty-one, photograph approved work consistently and refine your policies. In days twenty-two to thirty, review educator feedback, correct your weakest rubric category and decide whether you are ready for the next authorised stage. If any requirement remains unverified, pause independent bookings and obtain confirmation before proceeding.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Create your professional service launch folder today. Add your consultation form, consent record, treatment record, aftercare sheet, policy document and educator rubric. Then schedule three supervised or approved practice sessions over the next 30 days. In days one to seven, review technique and complete one observed assessment. In days eight to fourteen, repeat the service while tracking timing and quality checkpoints. In days fifteen to twenty-one, photograph approved work consistently and refine your policies. In days twenty-two to thirty, review educator feedback, correct your weakest rubric category and decide whether you are ready for the next authorised stage. If any requirement remains unverified, pause independent bookings and obtain confirmation before proceeding.</a:t>
            </a:r>
          </a:p>
          <a:p xmlns:a="http://schemas.openxmlformats.org/drawingml/2006/main">
            <a:r>
              <a:t>Source: existing CreatorClaw course Lesson 9: Competency Review and Professional Service Launch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9f0a795020f467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de527da2a4c410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ce3a39771de4d6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db048341ceb48d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b77db9b65434fb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89210b9661a496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1D5F77-B193-4A05-B83D-78770121F6E7}"/>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B2EC0E1-DCA9-4735-9117-84B71832F2F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2E2A18D-449B-4599-9876-A88DA17969B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2A6E42-6BF7-4F71-A476-73E90BA8555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4B2FB2B-BA9F-42CC-B853-AAF73246F87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BB7341C-47BA-49E9-A6F4-717EC5806E0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5FD9917-BE70-4D71-8D51-C4477214C76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9F3363B-C838-4D21-ABAE-1F85DEDE162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1F2DD76-83A8-4C14-8EAD-F3193E9B682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71560E8-EAFF-4407-A755-AB30BB9E915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e8ecb25d8f14ca4" /><Relationship Type="http://schemas.openxmlformats.org/officeDocument/2006/relationships/slideLayout" Target="/ppt/slideLayouts/slideLayout1.xml" Id="R2d67b19a0e4846e6" /><Relationship Type="http://schemas.openxmlformats.org/officeDocument/2006/relationships/slideLayout" Target="/ppt/slideLayouts/slideLayout2.xml" Id="R2cc517e8357c40a0" /><Relationship Type="http://schemas.openxmlformats.org/officeDocument/2006/relationships/slideLayout" Target="/ppt/slideLayouts/slideLayout3.xml" Id="R260b5ee08470438c" /><Relationship Type="http://schemas.openxmlformats.org/officeDocument/2006/relationships/slideLayout" Target="/ppt/slideLayouts/slideLayout4.xml" Id="R92e7464a8a7047d5" /><Relationship Type="http://schemas.openxmlformats.org/officeDocument/2006/relationships/slideLayout" Target="/ppt/slideLayouts/slideLayout5.xml" Id="R0ee09b8dd43f4006" /><Relationship Type="http://schemas.openxmlformats.org/officeDocument/2006/relationships/slideLayout" Target="/ppt/slideLayouts/slideLayout6.xml" Id="R35a03f1c94704d6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67b19a0e4846e6"/>
    <p:sldLayoutId xmlns:r="http://schemas.openxmlformats.org/officeDocument/2006/relationships" id="2147483650" r:id="R2cc517e8357c40a0"/>
    <p:sldLayoutId xmlns:r="http://schemas.openxmlformats.org/officeDocument/2006/relationships" id="2147483651" r:id="R260b5ee08470438c"/>
    <p:sldLayoutId xmlns:r="http://schemas.openxmlformats.org/officeDocument/2006/relationships" id="2147483652" r:id="R92e7464a8a7047d5"/>
    <p:sldLayoutId xmlns:r="http://schemas.openxmlformats.org/officeDocument/2006/relationships" id="2147483653" r:id="R0ee09b8dd43f4006"/>
    <p:sldLayoutId xmlns:r="http://schemas.openxmlformats.org/officeDocument/2006/relationships" id="2147483654" r:id="R35a03f1c94704d6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a531bd262f948aa" /><Relationship Type="http://schemas.openxmlformats.org/officeDocument/2006/relationships/notesSlide" Target="/ppt/notesSlides/notesSlide1.xml" Id="Re9efddb510634d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81a8af4db144c33" /><Relationship Type="http://schemas.openxmlformats.org/officeDocument/2006/relationships/notesSlide" Target="/ppt/notesSlides/notesSlide2.xml" Id="R220427d887e74c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21aff40e62c4f18" /><Relationship Type="http://schemas.openxmlformats.org/officeDocument/2006/relationships/notesSlide" Target="/ppt/notesSlides/notesSlide3.xml" Id="R8f564babbe11454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cd872da3ec864fa0" /><Relationship Type="http://schemas.openxmlformats.org/officeDocument/2006/relationships/notesSlide" Target="/ppt/notesSlides/notesSlide4.xml" Id="Rcea527cc5d4e48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7948f69bc714e5b" /><Relationship Type="http://schemas.openxmlformats.org/officeDocument/2006/relationships/notesSlide" Target="/ppt/notesSlides/notesSlide5.xml" Id="Rd0c18756c8e3473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7bc9f2a5074b4819" /><Relationship Type="http://schemas.openxmlformats.org/officeDocument/2006/relationships/notesSlide" Target="/ppt/notesSlides/notesSlide6.xml" Id="R12c4607e58a5428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d9ab826969949da" /><Relationship Type="http://schemas.openxmlformats.org/officeDocument/2006/relationships/notesSlide" Target="/ppt/notesSlides/notesSlide7.xml" Id="Ra39b4c9e6ecb48e2"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12d0fb8695a4159" /><Relationship Type="http://schemas.openxmlformats.org/officeDocument/2006/relationships/notesSlide" Target="/ppt/notesSlides/notesSlide8.xml" Id="Ra54e077e5db04ff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6fa2627c4534965" /><Relationship Type="http://schemas.openxmlformats.org/officeDocument/2006/relationships/notesSlide" Target="/ppt/notesSlides/notesSlide9.xml" Id="R2c018e0e011c477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4a61d969e41c4a2e" /><Relationship Type="http://schemas.openxmlformats.org/officeDocument/2006/relationships/notesSlide" Target="/ppt/notesSlides/notesSlide10.xml" Id="Ra703035b6da647c9" /></Relationships>
</file>

<file path=ppt/slides/slide1.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B23D057-E30E-48EB-83A4-008FEAB8F18F}"/>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PROFESSIONAL LASH EXTENSION FOUNDATION COURSE  /  MODULE 3</a:t>
            </a:r>
          </a:p>
        </p:txBody>
      </p:sp>
      <p:sp>
        <p:nvSpPr>
          <p:cNvPr id="2" name="">
            <a:extLst xmlns:a="http://schemas.openxmlformats.org/drawingml/2006/main">
              <a:ext uri="{FF2B5EF4-FFF2-40B4-BE49-F238E27FC236}">
                <a16:creationId xmlns:a16="http://schemas.microsoft.com/office/drawing/2014/main" id="{C8C03C7E-F2C8-475F-B736-A12776F2154B}"/>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Styling, maintenance and professional development</a:t>
            </a:r>
          </a:p>
        </p:txBody>
      </p:sp>
      <p:sp>
        <p:nvSpPr>
          <p:cNvPr id="3" name="">
            <a:extLst xmlns:a="http://schemas.openxmlformats.org/drawingml/2006/main">
              <a:ext uri="{FF2B5EF4-FFF2-40B4-BE49-F238E27FC236}">
                <a16:creationId xmlns:a16="http://schemas.microsoft.com/office/drawing/2014/main" id="{DF57FF34-E53D-424C-AE3F-DBAD2EB6EF30}"/>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3B22F919-F48E-4C9F-BE13-4CEAC6026BD4}"/>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01</a:t>
            </a:r>
          </a:p>
        </p:txBody>
      </p:sp>
      <p:sp>
        <p:nvSpPr>
          <p:cNvPr id="5" name="">
            <a:extLst xmlns:a="http://schemas.openxmlformats.org/drawingml/2006/main">
              <a:ext uri="{FF2B5EF4-FFF2-40B4-BE49-F238E27FC236}">
                <a16:creationId xmlns:a16="http://schemas.microsoft.com/office/drawing/2014/main" id="{A019AE7B-36A7-46A3-85E0-6F6FCE4ACC78}"/>
              </a:ext>
            </a:extLst>
          </p:cNvPr>
          <p:cNvSpPr>
            <a:spLocks xmlns:a="http://schemas.openxmlformats.org/drawingml/2006/main" noGrp="1"/>
          </p:cNvSpPr>
          <p:nvPr/>
        </p:nvSpPr>
        <p:spPr>
          <a:xfrm xmlns:a="http://schemas.openxmlformats.org/drawingml/2006/main">
            <a:off x="619125" y="2857500"/>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550" b="0">
                <a:solidFill>
                  <a:srgbClr val="173F35"/>
                </a:solidFill>
              </a:defRPr>
            </a:defPPr>
            <a:lvl1pPr>
              <a:defRPr sz="2550" b="0">
                <a:solidFill>
                  <a:srgbClr val="173F35"/>
                </a:solidFill>
              </a:defRPr>
            </a:lvl1pPr>
            <a:lvl2pPr>
              <a:defRPr sz="2550" b="0">
                <a:solidFill>
                  <a:srgbClr val="173F35"/>
                </a:solidFill>
              </a:defRPr>
            </a:lvl2pPr>
            <a:lvl3pPr>
              <a:defRPr sz="2550" b="0">
                <a:solidFill>
                  <a:srgbClr val="173F35"/>
                </a:solidFill>
              </a:defRPr>
            </a:lvl3pPr>
            <a:lvl4pPr>
              <a:defRPr sz="2550" b="0">
                <a:solidFill>
                  <a:srgbClr val="173F35"/>
                </a:solidFill>
              </a:defRPr>
            </a:lvl4pPr>
            <a:lvl5pPr>
              <a:defRPr sz="2550" b="0">
                <a:solidFill>
                  <a:srgbClr val="173F35"/>
                </a:solidFill>
              </a:defRPr>
            </a:lvl5pPr>
            <a:lvl6pPr>
              <a:defRPr sz="2550" b="0">
                <a:solidFill>
                  <a:srgbClr val="173F35"/>
                </a:solidFill>
              </a:defRPr>
            </a:lvl6pPr>
            <a:lvl7pPr>
              <a:defRPr sz="2550" b="0">
                <a:solidFill>
                  <a:srgbClr val="173F35"/>
                </a:solidFill>
              </a:defRPr>
            </a:lvl7pPr>
            <a:lvl8pPr>
              <a:defRPr sz="2550" b="0">
                <a:solidFill>
                  <a:srgbClr val="173F35"/>
                </a:solidFill>
              </a:defRPr>
            </a:lvl8pPr>
            <a:lvl9pPr>
              <a:defRPr sz="2550" b="0">
                <a:solidFill>
                  <a:srgbClr val="173F35"/>
                </a:solidFill>
              </a:defRPr>
            </a:lvl9pPr>
          </a:lstStyle>
          <a:p xmlns:a="http://schemas.openxmlformats.org/drawingml/2006/main">
            <a:pPr>
              <a:defRPr sz="2550" b="0">
                <a:solidFill>
                  <a:srgbClr val="173F35"/>
                </a:solidFill>
              </a:defRPr>
            </a:pPr>
            <a:r>
              <a:rPr sz="2550" b="0">
                <a:solidFill>
                  <a:srgbClr val="173F35"/>
                </a:solidFill>
              </a:rPr>
              <a:t>Lesson companion slides</a:t>
            </a:r>
          </a:p>
        </p:txBody>
      </p:sp>
      <p:sp>
        <p:nvSpPr>
          <p:cNvPr id="6" name="">
            <a:extLst xmlns:a="http://schemas.openxmlformats.org/drawingml/2006/main">
              <a:ext uri="{FF2B5EF4-FFF2-40B4-BE49-F238E27FC236}">
                <a16:creationId xmlns:a16="http://schemas.microsoft.com/office/drawing/2014/main" id="{E8603415-C6BC-4D96-84BD-F44C3603E994}"/>
              </a:ext>
            </a:extLst>
          </p:cNvPr>
          <p:cNvSpPr>
            <a:spLocks xmlns:a="http://schemas.openxmlformats.org/drawingml/2006/main" noGrp="1"/>
          </p:cNvSpPr>
          <p:nvPr/>
        </p:nvSpPr>
        <p:spPr>
          <a:xfrm xmlns:a="http://schemas.openxmlformats.org/drawingml/2006/main">
            <a:off x="619125" y="3857625"/>
            <a:ext cx="10287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57726A"/>
                </a:solidFill>
              </a:defRPr>
            </a:defPPr>
            <a:lvl1pPr>
              <a:defRPr sz="2100" b="0">
                <a:solidFill>
                  <a:srgbClr val="57726A"/>
                </a:solidFill>
              </a:defRPr>
            </a:lvl1pPr>
            <a:lvl2pPr>
              <a:defRPr sz="2100" b="0">
                <a:solidFill>
                  <a:srgbClr val="57726A"/>
                </a:solidFill>
              </a:defRPr>
            </a:lvl2pPr>
            <a:lvl3pPr>
              <a:defRPr sz="2100" b="0">
                <a:solidFill>
                  <a:srgbClr val="57726A"/>
                </a:solidFill>
              </a:defRPr>
            </a:lvl3pPr>
            <a:lvl4pPr>
              <a:defRPr sz="2100" b="0">
                <a:solidFill>
                  <a:srgbClr val="57726A"/>
                </a:solidFill>
              </a:defRPr>
            </a:lvl4pPr>
            <a:lvl5pPr>
              <a:defRPr sz="2100" b="0">
                <a:solidFill>
                  <a:srgbClr val="57726A"/>
                </a:solidFill>
              </a:defRPr>
            </a:lvl5pPr>
            <a:lvl6pPr>
              <a:defRPr sz="2100" b="0">
                <a:solidFill>
                  <a:srgbClr val="57726A"/>
                </a:solidFill>
              </a:defRPr>
            </a:lvl6pPr>
            <a:lvl7pPr>
              <a:defRPr sz="2100" b="0">
                <a:solidFill>
                  <a:srgbClr val="57726A"/>
                </a:solidFill>
              </a:defRPr>
            </a:lvl7pPr>
            <a:lvl8pPr>
              <a:defRPr sz="2100" b="0">
                <a:solidFill>
                  <a:srgbClr val="57726A"/>
                </a:solidFill>
              </a:defRPr>
            </a:lvl8pPr>
            <a:lvl9pPr>
              <a:defRPr sz="2100" b="0">
                <a:solidFill>
                  <a:srgbClr val="57726A"/>
                </a:solidFill>
              </a:defRPr>
            </a:lvl9pPr>
          </a:lstStyle>
          <a:p xmlns:a="http://schemas.openxmlformats.org/drawingml/2006/main">
            <a:pPr>
              <a:defRPr sz="2100" b="0">
                <a:solidFill>
                  <a:srgbClr val="57726A"/>
                </a:solidFill>
              </a:defRPr>
            </a:pPr>
            <a:r>
              <a:rPr sz="2100" b="0">
                <a:solidFill>
                  <a:srgbClr val="57726A"/>
                </a:solidFill>
              </a:rPr>
              <a:t>Theory and guided practice</a:t>
            </a:r>
          </a:p>
          <a:p xmlns:a="http://schemas.openxmlformats.org/drawingml/2006/main">
            <a:pPr>
              <a:defRPr sz="2100" b="0">
                <a:solidFill>
                  <a:srgbClr val="57726A"/>
                </a:solidFill>
              </a:defRPr>
            </a:pPr>
            <a:r>
              <a:rPr sz="2100" b="0">
                <a:solidFill>
                  <a:srgbClr val="57726A"/>
                </a:solidFill>
              </a:rPr>
              <a:t>Practical competency requires educator assessment</a:t>
            </a:r>
          </a:p>
        </p:txBody>
      </p:sp>
    </p:spTree>
    <p:extLst>
      <p:ext uri="{BB962C8B-B14F-4D97-AF65-F5344CB8AC3E}">
        <p14:creationId xmlns:p14="http://schemas.microsoft.com/office/powerpoint/2010/main" val="314128450"/>
      </p:ext>
    </p:extLst>
  </p:cSld>
</p:sld>
</file>

<file path=ppt/slides/slide2.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99942F5-5DE0-4A26-B855-8F6F3A2888F0}"/>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7</a:t>
            </a:r>
          </a:p>
        </p:txBody>
      </p:sp>
      <p:sp>
        <p:nvSpPr>
          <p:cNvPr id="2" name="">
            <a:extLst xmlns:a="http://schemas.openxmlformats.org/drawingml/2006/main">
              <a:ext uri="{FF2B5EF4-FFF2-40B4-BE49-F238E27FC236}">
                <a16:creationId xmlns:a16="http://schemas.microsoft.com/office/drawing/2014/main" id="{52D87D66-0B43-4324-ADB4-182E708B00FC}"/>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Lash Mapping and Customised Styling</a:t>
            </a:r>
          </a:p>
        </p:txBody>
      </p:sp>
      <p:sp>
        <p:nvSpPr>
          <p:cNvPr id="3" name="">
            <a:extLst xmlns:a="http://schemas.openxmlformats.org/drawingml/2006/main">
              <a:ext uri="{FF2B5EF4-FFF2-40B4-BE49-F238E27FC236}">
                <a16:creationId xmlns:a16="http://schemas.microsoft.com/office/drawing/2014/main" id="{F0D7B063-0F7C-4508-AA34-9F6B88AF1B53}"/>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59C47048-BBC1-4F56-A0BD-CB56707AFBBB}"/>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02</a:t>
            </a:r>
          </a:p>
        </p:txBody>
      </p:sp>
      <p:sp>
        <p:nvSpPr>
          <p:cNvPr id="5" name="">
            <a:extLst xmlns:a="http://schemas.openxmlformats.org/drawingml/2006/main">
              <a:ext uri="{FF2B5EF4-FFF2-40B4-BE49-F238E27FC236}">
                <a16:creationId xmlns:a16="http://schemas.microsoft.com/office/drawing/2014/main" id="{D7FD1617-3576-45D6-9289-B5F61B3F6198}"/>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create a conservative lash map based on eye shape, natural lash characteristics and the client's desired result. They will compare styling options and explain why suitability and lash health take priority over trend-based designs.</a:t>
            </a:r>
          </a:p>
        </p:txBody>
      </p:sp>
      <p:sp>
        <p:nvSpPr>
          <p:cNvPr id="6" name="">
            <a:extLst xmlns:a="http://schemas.openxmlformats.org/drawingml/2006/main">
              <a:ext uri="{FF2B5EF4-FFF2-40B4-BE49-F238E27FC236}">
                <a16:creationId xmlns:a16="http://schemas.microsoft.com/office/drawing/2014/main" id="{BBF50327-D422-4DEB-AA54-135888E3F90D}"/>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Assess eye shape, lid space, natural lash direction and density before mapping.</a:t>
            </a:r>
          </a:p>
          <a:p xmlns:a="http://schemas.openxmlformats.org/drawingml/2006/main">
            <a:r>
              <a:t/>
            </a:r>
          </a:p>
          <a:p xmlns:a="http://schemas.openxmlformats.org/drawingml/2006/main">
            <a:pPr>
              <a:defRPr sz="1875" b="0">
                <a:solidFill>
                  <a:srgbClr val="173F35"/>
                </a:solidFill>
              </a:defRPr>
            </a:pPr>
            <a:r>
              <a:rPr sz="1875" b="0">
                <a:solidFill>
                  <a:srgbClr val="173F35"/>
                </a:solidFill>
              </a:rPr>
              <a:t>Use a written map to plan lengths, curls and transition points.</a:t>
            </a:r>
          </a:p>
        </p:txBody>
      </p:sp>
    </p:spTree>
    <p:extLst>
      <p:ext uri="{BB962C8B-B14F-4D97-AF65-F5344CB8AC3E}">
        <p14:creationId xmlns:p14="http://schemas.microsoft.com/office/powerpoint/2010/main" val="1141977519"/>
      </p:ext>
    </p:extLst>
  </p:cSld>
</p:sld>
</file>

<file path=ppt/slides/slide3.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4E88F4B0-5E5E-4509-A539-2F2D6C659DF3}"/>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7</a:t>
            </a:r>
          </a:p>
        </p:txBody>
      </p:sp>
      <p:sp>
        <p:nvSpPr>
          <p:cNvPr id="2" name="">
            <a:extLst xmlns:a="http://schemas.openxmlformats.org/drawingml/2006/main">
              <a:ext uri="{FF2B5EF4-FFF2-40B4-BE49-F238E27FC236}">
                <a16:creationId xmlns:a16="http://schemas.microsoft.com/office/drawing/2014/main" id="{228C5A5A-09B3-4210-9985-87331590B8C5}"/>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Lash Mapping and Customised Styling: key principles</a:t>
            </a:r>
          </a:p>
        </p:txBody>
      </p:sp>
      <p:sp>
        <p:nvSpPr>
          <p:cNvPr id="3" name="">
            <a:extLst xmlns:a="http://schemas.openxmlformats.org/drawingml/2006/main">
              <a:ext uri="{FF2B5EF4-FFF2-40B4-BE49-F238E27FC236}">
                <a16:creationId xmlns:a16="http://schemas.microsoft.com/office/drawing/2014/main" id="{617B531D-9649-4982-945B-F5F2AD1AE9D2}"/>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79F9C6BE-7A89-4610-ADFD-03D6A610A1F2}"/>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03</a:t>
            </a:r>
          </a:p>
        </p:txBody>
      </p:sp>
      <p:sp>
        <p:nvSpPr>
          <p:cNvPr id="5" name="">
            <a:extLst xmlns:a="http://schemas.openxmlformats.org/drawingml/2006/main">
              <a:ext uri="{FF2B5EF4-FFF2-40B4-BE49-F238E27FC236}">
                <a16:creationId xmlns:a16="http://schemas.microsoft.com/office/drawing/2014/main" id="{EE018B8F-3BDB-4A37-8277-9166AF68BBF6}"/>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Adapt styling to client goals without overloading weaker natural lashes.</a:t>
            </a:r>
          </a:p>
        </p:txBody>
      </p:sp>
      <p:sp>
        <p:nvSpPr>
          <p:cNvPr id="6" name="">
            <a:extLst xmlns:a="http://schemas.openxmlformats.org/drawingml/2006/main">
              <a:ext uri="{FF2B5EF4-FFF2-40B4-BE49-F238E27FC236}">
                <a16:creationId xmlns:a16="http://schemas.microsoft.com/office/drawing/2014/main" id="{D92A9A0C-586F-4AE1-B4A7-E98275CF0C2B}"/>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Check balance between the two eyes and adjust for natural asymmetry.</a:t>
            </a:r>
          </a:p>
        </p:txBody>
      </p:sp>
      <p:sp>
        <p:nvSpPr>
          <p:cNvPr id="7" name="">
            <a:extLst xmlns:a="http://schemas.openxmlformats.org/drawingml/2006/main">
              <a:ext uri="{FF2B5EF4-FFF2-40B4-BE49-F238E27FC236}">
                <a16:creationId xmlns:a16="http://schemas.microsoft.com/office/drawing/2014/main" id="{6332A835-0686-432B-BB92-30A707C21206}"/>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Explain the expected visual effect and limitations of a classic set.</a:t>
            </a:r>
          </a:p>
        </p:txBody>
      </p:sp>
      <p:sp>
        <p:nvSpPr>
          <p:cNvPr id="8" name="">
            <a:extLst xmlns:a="http://schemas.openxmlformats.org/drawingml/2006/main">
              <a:ext uri="{FF2B5EF4-FFF2-40B4-BE49-F238E27FC236}">
                <a16:creationId xmlns:a16="http://schemas.microsoft.com/office/drawing/2014/main" id="{4C738FD5-B325-4E1D-819A-C8807405C29A}"/>
              </a:ext>
            </a:extLst>
          </p:cNvPr>
          <p:cNvSpPr>
            <a:spLocks xmlns:a="http://schemas.openxmlformats.org/drawingml/2006/main" noGrp="1"/>
          </p:cNvSpPr>
          <p:nvPr/>
        </p:nvSpPr>
        <p:spPr>
          <a:xfrm xmlns:a="http://schemas.openxmlformats.org/drawingml/2006/main">
            <a:off x="619125" y="51339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Obtain client agreement on the map before application begins.</a:t>
            </a:r>
          </a:p>
        </p:txBody>
      </p:sp>
    </p:spTree>
    <p:extLst>
      <p:ext uri="{BB962C8B-B14F-4D97-AF65-F5344CB8AC3E}">
        <p14:creationId xmlns:p14="http://schemas.microsoft.com/office/powerpoint/2010/main" val="957861855"/>
      </p:ext>
    </p:extLst>
  </p:cSld>
</p:sld>
</file>

<file path=ppt/slides/slide4.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C9C2A00-D2BB-4F42-AC74-63D7BF2814C1}"/>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7</a:t>
            </a:r>
          </a:p>
        </p:txBody>
      </p:sp>
      <p:sp>
        <p:nvSpPr>
          <p:cNvPr id="2" name="">
            <a:extLst xmlns:a="http://schemas.openxmlformats.org/drawingml/2006/main">
              <a:ext uri="{FF2B5EF4-FFF2-40B4-BE49-F238E27FC236}">
                <a16:creationId xmlns:a16="http://schemas.microsoft.com/office/drawing/2014/main" id="{6FF00862-9105-47E3-8EEF-0DB37520766D}"/>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EA7282DA-D9B4-4541-A2AB-A10A956FD12E}"/>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947A411D-B793-44AA-B91C-6E988B0F30FE}"/>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04</a:t>
            </a:r>
          </a:p>
        </p:txBody>
      </p:sp>
      <p:sp>
        <p:nvSpPr>
          <p:cNvPr id="5" name="">
            <a:extLst xmlns:a="http://schemas.openxmlformats.org/drawingml/2006/main">
              <a:ext uri="{FF2B5EF4-FFF2-40B4-BE49-F238E27FC236}">
                <a16:creationId xmlns:a16="http://schemas.microsoft.com/office/drawing/2014/main" id="{21762072-A716-440B-8101-B8C3B9F6AFDF}"/>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Complete one mapping worksheet using a real or photographed practice eye.</a:t>
            </a:r>
          </a:p>
          <a:p xmlns:a="http://schemas.openxmlformats.org/drawingml/2006/main">
            <a:r>
              <a:t/>
            </a:r>
          </a:p>
          <a:p xmlns:a="http://schemas.openxmlformats.org/drawingml/2006/main">
            <a:pPr>
              <a:defRPr sz="2100" b="0">
                <a:solidFill>
                  <a:srgbClr val="173F35"/>
                </a:solidFill>
              </a:defRPr>
            </a:pPr>
            <a:r>
              <a:rPr sz="2100" b="0">
                <a:solidFill>
                  <a:srgbClr val="173F35"/>
                </a:solidFill>
              </a:rPr>
              <a:t>Write your observations, create a five-zone map and explain your choices in two sentences.</a:t>
            </a:r>
          </a:p>
          <a:p xmlns:a="http://schemas.openxmlformats.org/drawingml/2006/main">
            <a:r>
              <a:t/>
            </a:r>
          </a:p>
          <a:p xmlns:a="http://schemas.openxmlformats.org/drawingml/2006/main">
            <a:pPr>
              <a:defRPr sz="2100" b="0">
                <a:solidFill>
                  <a:srgbClr val="173F35"/>
                </a:solidFill>
              </a:defRPr>
            </a:pPr>
            <a:r>
              <a:rPr sz="2100" b="0">
                <a:solidFill>
                  <a:srgbClr val="173F35"/>
                </a:solidFill>
              </a:rPr>
              <a:t>Then create a second, safer alternative for a client with weaker outer-corner lashes.</a:t>
            </a:r>
          </a:p>
        </p:txBody>
      </p:sp>
      <p:sp>
        <p:nvSpPr>
          <p:cNvPr id="6" name="">
            <a:extLst xmlns:a="http://schemas.openxmlformats.org/drawingml/2006/main">
              <a:ext uri="{FF2B5EF4-FFF2-40B4-BE49-F238E27FC236}">
                <a16:creationId xmlns:a16="http://schemas.microsoft.com/office/drawing/2014/main" id="{B8C55254-1012-4949-AA54-1F1FCF34D570}"/>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1219645290"/>
      </p:ext>
    </p:extLst>
  </p:cSld>
</p:sld>
</file>

<file path=ppt/slides/slide5.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462950F-3267-4142-856A-DBC819A617AE}"/>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8</a:t>
            </a:r>
          </a:p>
        </p:txBody>
      </p:sp>
      <p:sp>
        <p:nvSpPr>
          <p:cNvPr id="2" name="">
            <a:extLst xmlns:a="http://schemas.openxmlformats.org/drawingml/2006/main">
              <a:ext uri="{FF2B5EF4-FFF2-40B4-BE49-F238E27FC236}">
                <a16:creationId xmlns:a16="http://schemas.microsoft.com/office/drawing/2014/main" id="{9B29D7EE-6E32-4DAC-82AB-6431856228A9}"/>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Infills, Removals, Aftercare and Troubleshooting</a:t>
            </a:r>
          </a:p>
        </p:txBody>
      </p:sp>
      <p:sp>
        <p:nvSpPr>
          <p:cNvPr id="3" name="">
            <a:extLst xmlns:a="http://schemas.openxmlformats.org/drawingml/2006/main">
              <a:ext uri="{FF2B5EF4-FFF2-40B4-BE49-F238E27FC236}">
                <a16:creationId xmlns:a16="http://schemas.microsoft.com/office/drawing/2014/main" id="{9BA25360-36D7-47C6-BF63-E496222E4837}"/>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47731CF4-B903-4F0D-8E48-3794B8ADCDD9}"/>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05</a:t>
            </a:r>
          </a:p>
        </p:txBody>
      </p:sp>
      <p:sp>
        <p:nvSpPr>
          <p:cNvPr id="5" name="">
            <a:extLst xmlns:a="http://schemas.openxmlformats.org/drawingml/2006/main">
              <a:ext uri="{FF2B5EF4-FFF2-40B4-BE49-F238E27FC236}">
                <a16:creationId xmlns:a16="http://schemas.microsoft.com/office/drawing/2014/main" id="{18DD5D5D-4DF8-4656-AB01-15B1E99FA51B}"/>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explain appropriate maintenance intervals, safe removal principles and aftercare requirements. They will diagnose common problems such as stickies, poor retention, discomfort and unevenness, then select an appropriate corrective action or referral.</a:t>
            </a:r>
          </a:p>
        </p:txBody>
      </p:sp>
      <p:sp>
        <p:nvSpPr>
          <p:cNvPr id="6" name="">
            <a:extLst xmlns:a="http://schemas.openxmlformats.org/drawingml/2006/main">
              <a:ext uri="{FF2B5EF4-FFF2-40B4-BE49-F238E27FC236}">
                <a16:creationId xmlns:a16="http://schemas.microsoft.com/office/drawing/2014/main" id="{72F97D76-D0C0-43AA-91E1-34B9D8A24F5F}"/>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Explain why maintenance timing depends on natural lash growth and shedding.</a:t>
            </a:r>
          </a:p>
          <a:p xmlns:a="http://schemas.openxmlformats.org/drawingml/2006/main">
            <a:r>
              <a:t/>
            </a:r>
          </a:p>
          <a:p xmlns:a="http://schemas.openxmlformats.org/drawingml/2006/main">
            <a:pPr>
              <a:defRPr sz="1875" b="0">
                <a:solidFill>
                  <a:srgbClr val="173F35"/>
                </a:solidFill>
              </a:defRPr>
            </a:pPr>
            <a:r>
              <a:rPr sz="1875" b="0">
                <a:solidFill>
                  <a:srgbClr val="173F35"/>
                </a:solidFill>
              </a:rPr>
              <a:t>Assess existing extensions before deciding whether an infill is suitable.</a:t>
            </a:r>
          </a:p>
        </p:txBody>
      </p:sp>
    </p:spTree>
    <p:extLst>
      <p:ext uri="{BB962C8B-B14F-4D97-AF65-F5344CB8AC3E}">
        <p14:creationId xmlns:p14="http://schemas.microsoft.com/office/powerpoint/2010/main" val="1360432704"/>
      </p:ext>
    </p:extLst>
  </p:cSld>
</p:sld>
</file>

<file path=ppt/slides/slide6.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89D5E8F1-5078-433D-B25A-68F154A422D8}"/>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8</a:t>
            </a:r>
          </a:p>
        </p:txBody>
      </p:sp>
      <p:sp>
        <p:nvSpPr>
          <p:cNvPr id="2" name="">
            <a:extLst xmlns:a="http://schemas.openxmlformats.org/drawingml/2006/main">
              <a:ext uri="{FF2B5EF4-FFF2-40B4-BE49-F238E27FC236}">
                <a16:creationId xmlns:a16="http://schemas.microsoft.com/office/drawing/2014/main" id="{2D72FBB9-B983-45AE-AE35-DC9852262B1E}"/>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Infills, Removals, Aftercare and Troubleshooting: key principles</a:t>
            </a:r>
          </a:p>
        </p:txBody>
      </p:sp>
      <p:sp>
        <p:nvSpPr>
          <p:cNvPr id="3" name="">
            <a:extLst xmlns:a="http://schemas.openxmlformats.org/drawingml/2006/main">
              <a:ext uri="{FF2B5EF4-FFF2-40B4-BE49-F238E27FC236}">
                <a16:creationId xmlns:a16="http://schemas.microsoft.com/office/drawing/2014/main" id="{0862FABE-0480-41FF-AF01-ED5B084E427B}"/>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072369EF-A14B-4A73-A59E-3DBB9ADFF027}"/>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06</a:t>
            </a:r>
          </a:p>
        </p:txBody>
      </p:sp>
      <p:sp>
        <p:nvSpPr>
          <p:cNvPr id="5" name="">
            <a:extLst xmlns:a="http://schemas.openxmlformats.org/drawingml/2006/main">
              <a:ext uri="{FF2B5EF4-FFF2-40B4-BE49-F238E27FC236}">
                <a16:creationId xmlns:a16="http://schemas.microsoft.com/office/drawing/2014/main" id="{D42CA482-CC83-4518-B934-0B84FF22ECFE}"/>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Use only an approved removal method and never pull or force extensions.</a:t>
            </a:r>
          </a:p>
        </p:txBody>
      </p:sp>
      <p:sp>
        <p:nvSpPr>
          <p:cNvPr id="6" name="">
            <a:extLst xmlns:a="http://schemas.openxmlformats.org/drawingml/2006/main">
              <a:ext uri="{FF2B5EF4-FFF2-40B4-BE49-F238E27FC236}">
                <a16:creationId xmlns:a16="http://schemas.microsoft.com/office/drawing/2014/main" id="{2E55075E-7337-409F-821B-98086BEE5969}"/>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Give clear aftercare instructions for cleansing, brushing and avoiding interference.</a:t>
            </a:r>
          </a:p>
        </p:txBody>
      </p:sp>
      <p:sp>
        <p:nvSpPr>
          <p:cNvPr id="7" name="">
            <a:extLst xmlns:a="http://schemas.openxmlformats.org/drawingml/2006/main">
              <a:ext uri="{FF2B5EF4-FFF2-40B4-BE49-F238E27FC236}">
                <a16:creationId xmlns:a16="http://schemas.microsoft.com/office/drawing/2014/main" id="{2E09BFFA-A7F9-4520-8E64-0D617BD6D533}"/>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Separate technical causes of poor retention from client-care and environmental factors.</a:t>
            </a:r>
          </a:p>
        </p:txBody>
      </p:sp>
      <p:sp>
        <p:nvSpPr>
          <p:cNvPr id="8" name="">
            <a:extLst xmlns:a="http://schemas.openxmlformats.org/drawingml/2006/main">
              <a:ext uri="{FF2B5EF4-FFF2-40B4-BE49-F238E27FC236}">
                <a16:creationId xmlns:a16="http://schemas.microsoft.com/office/drawing/2014/main" id="{70A51AEC-22F4-4A80-9760-AA515D4DE6B7}"/>
              </a:ext>
            </a:extLst>
          </p:cNvPr>
          <p:cNvSpPr>
            <a:spLocks xmlns:a="http://schemas.openxmlformats.org/drawingml/2006/main" noGrp="1"/>
          </p:cNvSpPr>
          <p:nvPr/>
        </p:nvSpPr>
        <p:spPr>
          <a:xfrm xmlns:a="http://schemas.openxmlformats.org/drawingml/2006/main">
            <a:off x="619125" y="51339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Refer or stop when discomfort, inflammation or suspected reaction is present.</a:t>
            </a:r>
          </a:p>
        </p:txBody>
      </p:sp>
    </p:spTree>
    <p:extLst>
      <p:ext uri="{BB962C8B-B14F-4D97-AF65-F5344CB8AC3E}">
        <p14:creationId xmlns:p14="http://schemas.microsoft.com/office/powerpoint/2010/main" val="1604042379"/>
      </p:ext>
    </p:extLst>
  </p:cSld>
</p:sld>
</file>

<file path=ppt/slides/slide7.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C514B7D-9D86-4B8C-8252-53C8F00F8D63}"/>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8</a:t>
            </a:r>
          </a:p>
        </p:txBody>
      </p:sp>
      <p:sp>
        <p:nvSpPr>
          <p:cNvPr id="2" name="">
            <a:extLst xmlns:a="http://schemas.openxmlformats.org/drawingml/2006/main">
              <a:ext uri="{FF2B5EF4-FFF2-40B4-BE49-F238E27FC236}">
                <a16:creationId xmlns:a16="http://schemas.microsoft.com/office/drawing/2014/main" id="{4E4B420F-9747-4445-9524-F5ED5FE7AC00}"/>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59B628CA-C5E6-46BB-98A3-6135E3785EA5}"/>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CFADA32A-1FAA-4075-B68E-324090ED58B1}"/>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07</a:t>
            </a:r>
          </a:p>
        </p:txBody>
      </p:sp>
      <p:sp>
        <p:nvSpPr>
          <p:cNvPr id="5" name="">
            <a:extLst xmlns:a="http://schemas.openxmlformats.org/drawingml/2006/main">
              <a:ext uri="{FF2B5EF4-FFF2-40B4-BE49-F238E27FC236}">
                <a16:creationId xmlns:a16="http://schemas.microsoft.com/office/drawing/2014/main" id="{C0B8CD7D-2A90-4D15-8D43-A10BC6B4E221}"/>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Create a six-part assessment record for your practice: return date, natural lash condition, extension condition, symptoms, corrective action and aftercare given.</a:t>
            </a:r>
          </a:p>
          <a:p xmlns:a="http://schemas.openxmlformats.org/drawingml/2006/main">
            <a:r>
              <a:t/>
            </a:r>
          </a:p>
          <a:p xmlns:a="http://schemas.openxmlformats.org/drawingml/2006/main">
            <a:pPr>
              <a:defRPr sz="2100" b="0">
                <a:solidFill>
                  <a:srgbClr val="173F35"/>
                </a:solidFill>
              </a:defRPr>
            </a:pPr>
            <a:r>
              <a:rPr sz="2100" b="0">
                <a:solidFill>
                  <a:srgbClr val="173F35"/>
                </a:solidFill>
              </a:rPr>
              <a:t>Use the record to decide whether the next case requires an infill, removal, fresh application, or referral.</a:t>
            </a:r>
          </a:p>
          <a:p xmlns:a="http://schemas.openxmlformats.org/drawingml/2006/main">
            <a:r>
              <a:t/>
            </a:r>
          </a:p>
          <a:p xmlns:a="http://schemas.openxmlformats.org/drawingml/2006/main">
            <a:pPr>
              <a:defRPr sz="2100" b="0">
                <a:solidFill>
                  <a:srgbClr val="173F35"/>
                </a:solidFill>
              </a:defRPr>
            </a:pPr>
            <a:r>
              <a:rPr sz="2100" b="0">
                <a:solidFill>
                  <a:srgbClr val="173F35"/>
                </a:solidFill>
              </a:rPr>
              <a:t>Remember that completing this course does not by itself authorise independent client treatment; follow your local requirements, insurance conditions and supervised competency pathway.</a:t>
            </a:r>
          </a:p>
        </p:txBody>
      </p:sp>
      <p:sp>
        <p:nvSpPr>
          <p:cNvPr id="6" name="">
            <a:extLst xmlns:a="http://schemas.openxmlformats.org/drawingml/2006/main">
              <a:ext uri="{FF2B5EF4-FFF2-40B4-BE49-F238E27FC236}">
                <a16:creationId xmlns:a16="http://schemas.microsoft.com/office/drawing/2014/main" id="{5756CE7F-CCE4-4DF7-A764-7BE4801D951D}"/>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237240833"/>
      </p:ext>
    </p:extLst>
  </p:cSld>
</p:sld>
</file>

<file path=ppt/slides/slide8.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0A9A0FD-49A6-437B-B319-522EFEA896D8}"/>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9</a:t>
            </a:r>
          </a:p>
        </p:txBody>
      </p:sp>
      <p:sp>
        <p:nvSpPr>
          <p:cNvPr id="2" name="">
            <a:extLst xmlns:a="http://schemas.openxmlformats.org/drawingml/2006/main">
              <a:ext uri="{FF2B5EF4-FFF2-40B4-BE49-F238E27FC236}">
                <a16:creationId xmlns:a16="http://schemas.microsoft.com/office/drawing/2014/main" id="{F76B3086-0B34-4B9B-B928-7AE711A6B73E}"/>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Competency Review and Professional Service Launch</a:t>
            </a:r>
          </a:p>
        </p:txBody>
      </p:sp>
      <p:sp>
        <p:nvSpPr>
          <p:cNvPr id="3" name="">
            <a:extLst xmlns:a="http://schemas.openxmlformats.org/drawingml/2006/main">
              <a:ext uri="{FF2B5EF4-FFF2-40B4-BE49-F238E27FC236}">
                <a16:creationId xmlns:a16="http://schemas.microsoft.com/office/drawing/2014/main" id="{10AE90D5-037A-40DF-83DA-0A773168B32E}"/>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6342BF1F-6532-4CA5-BFB6-F44884BE93E1}"/>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08</a:t>
            </a:r>
          </a:p>
        </p:txBody>
      </p:sp>
      <p:sp>
        <p:nvSpPr>
          <p:cNvPr id="5" name="">
            <a:extLst xmlns:a="http://schemas.openxmlformats.org/drawingml/2006/main">
              <a:ext uri="{FF2B5EF4-FFF2-40B4-BE49-F238E27FC236}">
                <a16:creationId xmlns:a16="http://schemas.microsoft.com/office/drawing/2014/main" id="{8EE2670E-4D58-42CA-A20E-14EF6D1402E3}"/>
              </a:ext>
            </a:extLst>
          </p:cNvPr>
          <p:cNvSpPr>
            <a:spLocks xmlns:a="http://schemas.openxmlformats.org/drawingml/2006/main" noGrp="1"/>
          </p:cNvSpPr>
          <p:nvPr/>
        </p:nvSpPr>
        <p:spPr>
          <a:xfrm xmlns:a="http://schemas.openxmlformats.org/drawingml/2006/main">
            <a:off x="619125" y="266700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173F35"/>
                </a:solidFill>
              </a:defRPr>
            </a:defPPr>
            <a:lvl1pPr>
              <a:defRPr sz="2325" b="0">
                <a:solidFill>
                  <a:srgbClr val="173F35"/>
                </a:solidFill>
              </a:defRPr>
            </a:lvl1pPr>
            <a:lvl2pPr>
              <a:defRPr sz="2325" b="0">
                <a:solidFill>
                  <a:srgbClr val="173F35"/>
                </a:solidFill>
              </a:defRPr>
            </a:lvl2pPr>
            <a:lvl3pPr>
              <a:defRPr sz="2325" b="0">
                <a:solidFill>
                  <a:srgbClr val="173F35"/>
                </a:solidFill>
              </a:defRPr>
            </a:lvl3pPr>
            <a:lvl4pPr>
              <a:defRPr sz="2325" b="0">
                <a:solidFill>
                  <a:srgbClr val="173F35"/>
                </a:solidFill>
              </a:defRPr>
            </a:lvl4pPr>
            <a:lvl5pPr>
              <a:defRPr sz="2325" b="0">
                <a:solidFill>
                  <a:srgbClr val="173F35"/>
                </a:solidFill>
              </a:defRPr>
            </a:lvl5pPr>
            <a:lvl6pPr>
              <a:defRPr sz="2325" b="0">
                <a:solidFill>
                  <a:srgbClr val="173F35"/>
                </a:solidFill>
              </a:defRPr>
            </a:lvl6pPr>
            <a:lvl7pPr>
              <a:defRPr sz="2325" b="0">
                <a:solidFill>
                  <a:srgbClr val="173F35"/>
                </a:solidFill>
              </a:defRPr>
            </a:lvl7pPr>
            <a:lvl8pPr>
              <a:defRPr sz="2325" b="0">
                <a:solidFill>
                  <a:srgbClr val="173F35"/>
                </a:solidFill>
              </a:defRPr>
            </a:lvl8pPr>
            <a:lvl9pPr>
              <a:defRPr sz="2325" b="0">
                <a:solidFill>
                  <a:srgbClr val="173F35"/>
                </a:solidFill>
              </a:defRPr>
            </a:lvl9pPr>
          </a:lstStyle>
          <a:p xmlns:a="http://schemas.openxmlformats.org/drawingml/2006/main">
            <a:pPr>
              <a:defRPr sz="2325" b="0">
                <a:solidFill>
                  <a:srgbClr val="173F35"/>
                </a:solidFill>
              </a:defRPr>
            </a:pPr>
            <a:r>
              <a:rPr sz="2325" b="0">
                <a:solidFill>
                  <a:srgbClr val="173F35"/>
                </a:solidFill>
              </a:rPr>
              <a:t>Students will complete a structured practice review covering consultation, preparation, application, finishing checks and aftercare. They will build a realistic service launch plan covering timing, policies, portfolio development and ongoing educator feedback.</a:t>
            </a:r>
          </a:p>
        </p:txBody>
      </p:sp>
      <p:sp>
        <p:nvSpPr>
          <p:cNvPr id="6" name="">
            <a:extLst xmlns:a="http://schemas.openxmlformats.org/drawingml/2006/main">
              <a:ext uri="{FF2B5EF4-FFF2-40B4-BE49-F238E27FC236}">
                <a16:creationId xmlns:a16="http://schemas.microsoft.com/office/drawing/2014/main" id="{D2AAAA38-D00B-455E-949B-D839C902FF08}"/>
              </a:ext>
            </a:extLst>
          </p:cNvPr>
          <p:cNvSpPr>
            <a:spLocks xmlns:a="http://schemas.openxmlformats.org/drawingml/2006/main" noGrp="1"/>
          </p:cNvSpPr>
          <p:nvPr/>
        </p:nvSpPr>
        <p:spPr>
          <a:xfrm xmlns:a="http://schemas.openxmlformats.org/drawingml/2006/main">
            <a:off x="619125" y="4476750"/>
            <a:ext cx="104775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173F35"/>
                </a:solidFill>
              </a:defRPr>
            </a:defPPr>
            <a:lvl1pPr>
              <a:defRPr sz="1875" b="0">
                <a:solidFill>
                  <a:srgbClr val="173F35"/>
                </a:solidFill>
              </a:defRPr>
            </a:lvl1pPr>
            <a:lvl2pPr>
              <a:defRPr sz="1875" b="0">
                <a:solidFill>
                  <a:srgbClr val="173F35"/>
                </a:solidFill>
              </a:defRPr>
            </a:lvl2pPr>
            <a:lvl3pPr>
              <a:defRPr sz="1875" b="0">
                <a:solidFill>
                  <a:srgbClr val="173F35"/>
                </a:solidFill>
              </a:defRPr>
            </a:lvl3pPr>
            <a:lvl4pPr>
              <a:defRPr sz="1875" b="0">
                <a:solidFill>
                  <a:srgbClr val="173F35"/>
                </a:solidFill>
              </a:defRPr>
            </a:lvl4pPr>
            <a:lvl5pPr>
              <a:defRPr sz="1875" b="0">
                <a:solidFill>
                  <a:srgbClr val="173F35"/>
                </a:solidFill>
              </a:defRPr>
            </a:lvl5pPr>
            <a:lvl6pPr>
              <a:defRPr sz="1875" b="0">
                <a:solidFill>
                  <a:srgbClr val="173F35"/>
                </a:solidFill>
              </a:defRPr>
            </a:lvl6pPr>
            <a:lvl7pPr>
              <a:defRPr sz="1875" b="0">
                <a:solidFill>
                  <a:srgbClr val="173F35"/>
                </a:solidFill>
              </a:defRPr>
            </a:lvl7pPr>
            <a:lvl8pPr>
              <a:defRPr sz="1875" b="0">
                <a:solidFill>
                  <a:srgbClr val="173F35"/>
                </a:solidFill>
              </a:defRPr>
            </a:lvl8pPr>
            <a:lvl9pPr>
              <a:defRPr sz="1875" b="0">
                <a:solidFill>
                  <a:srgbClr val="173F35"/>
                </a:solidFill>
              </a:defRPr>
            </a:lvl9pPr>
          </a:lstStyle>
          <a:p xmlns:a="http://schemas.openxmlformats.org/drawingml/2006/main">
            <a:pPr>
              <a:defRPr sz="1875" b="0">
                <a:solidFill>
                  <a:srgbClr val="173F35"/>
                </a:solidFill>
              </a:defRPr>
            </a:pPr>
            <a:r>
              <a:rPr sz="1875" b="0">
                <a:solidFill>
                  <a:srgbClr val="173F35"/>
                </a:solidFill>
              </a:rPr>
              <a:t>Learning focus</a:t>
            </a:r>
          </a:p>
          <a:p xmlns:a="http://schemas.openxmlformats.org/drawingml/2006/main">
            <a:pPr>
              <a:defRPr sz="1875" b="0">
                <a:solidFill>
                  <a:srgbClr val="173F35"/>
                </a:solidFill>
              </a:defRPr>
            </a:pPr>
            <a:r>
              <a:rPr sz="1875" b="0">
                <a:solidFill>
                  <a:srgbClr val="173F35"/>
                </a:solidFill>
              </a:rPr>
              <a:t>Use a repeatable service sequence from consultation through final inspection.</a:t>
            </a:r>
          </a:p>
          <a:p xmlns:a="http://schemas.openxmlformats.org/drawingml/2006/main">
            <a:r>
              <a:t/>
            </a:r>
          </a:p>
          <a:p xmlns:a="http://schemas.openxmlformats.org/drawingml/2006/main">
            <a:pPr>
              <a:defRPr sz="1875" b="0">
                <a:solidFill>
                  <a:srgbClr val="173F35"/>
                </a:solidFill>
              </a:defRPr>
            </a:pPr>
            <a:r>
              <a:rPr sz="1875" b="0">
                <a:solidFill>
                  <a:srgbClr val="173F35"/>
                </a:solidFill>
              </a:rPr>
              <a:t>Measure progress using isolation, placement, direction, safety and client-care criteria.</a:t>
            </a:r>
          </a:p>
        </p:txBody>
      </p:sp>
    </p:spTree>
    <p:extLst>
      <p:ext uri="{BB962C8B-B14F-4D97-AF65-F5344CB8AC3E}">
        <p14:creationId xmlns:p14="http://schemas.microsoft.com/office/powerpoint/2010/main" val="173754039"/>
      </p:ext>
    </p:extLst>
  </p:cSld>
</p:sld>
</file>

<file path=ppt/slides/slide9.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2C66986-358B-4C56-848D-E40E6284B424}"/>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9</a:t>
            </a:r>
          </a:p>
        </p:txBody>
      </p:sp>
      <p:sp>
        <p:nvSpPr>
          <p:cNvPr id="2" name="">
            <a:extLst xmlns:a="http://schemas.openxmlformats.org/drawingml/2006/main">
              <a:ext uri="{FF2B5EF4-FFF2-40B4-BE49-F238E27FC236}">
                <a16:creationId xmlns:a16="http://schemas.microsoft.com/office/drawing/2014/main" id="{C1AB6E29-DC61-4760-A12C-90C8001460D9}"/>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Competency Review and Professional Service Launch: key principles</a:t>
            </a:r>
          </a:p>
        </p:txBody>
      </p:sp>
      <p:sp>
        <p:nvSpPr>
          <p:cNvPr id="3" name="">
            <a:extLst xmlns:a="http://schemas.openxmlformats.org/drawingml/2006/main">
              <a:ext uri="{FF2B5EF4-FFF2-40B4-BE49-F238E27FC236}">
                <a16:creationId xmlns:a16="http://schemas.microsoft.com/office/drawing/2014/main" id="{A0CD79BF-6B6A-48ED-A682-6E8167456F7B}"/>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20635DC2-43A4-41AF-BEAD-6091BF9AC54A}"/>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09</a:t>
            </a:r>
          </a:p>
        </p:txBody>
      </p:sp>
      <p:sp>
        <p:nvSpPr>
          <p:cNvPr id="5" name="">
            <a:extLst xmlns:a="http://schemas.openxmlformats.org/drawingml/2006/main">
              <a:ext uri="{FF2B5EF4-FFF2-40B4-BE49-F238E27FC236}">
                <a16:creationId xmlns:a16="http://schemas.microsoft.com/office/drawing/2014/main" id="{B45891CB-3BC6-420E-8811-2AAC532DBCFF}"/>
              </a:ext>
            </a:extLst>
          </p:cNvPr>
          <p:cNvSpPr>
            <a:spLocks xmlns:a="http://schemas.openxmlformats.org/drawingml/2006/main" noGrp="1"/>
          </p:cNvSpPr>
          <p:nvPr/>
        </p:nvSpPr>
        <p:spPr>
          <a:xfrm xmlns:a="http://schemas.openxmlformats.org/drawingml/2006/main">
            <a:off x="619125" y="26193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Complete an educator observation rubric before offering independent services.</a:t>
            </a:r>
          </a:p>
        </p:txBody>
      </p:sp>
      <p:sp>
        <p:nvSpPr>
          <p:cNvPr id="6" name="">
            <a:extLst xmlns:a="http://schemas.openxmlformats.org/drawingml/2006/main">
              <a:ext uri="{FF2B5EF4-FFF2-40B4-BE49-F238E27FC236}">
                <a16:creationId xmlns:a16="http://schemas.microsoft.com/office/drawing/2014/main" id="{9DBE1E15-77C5-4B38-A2EE-C84F9EC72F26}"/>
              </a:ext>
            </a:extLst>
          </p:cNvPr>
          <p:cNvSpPr>
            <a:spLocks xmlns:a="http://schemas.openxmlformats.org/drawingml/2006/main" noGrp="1"/>
          </p:cNvSpPr>
          <p:nvPr/>
        </p:nvSpPr>
        <p:spPr>
          <a:xfrm xmlns:a="http://schemas.openxmlformats.org/drawingml/2006/main">
            <a:off x="619125" y="34575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Create transparent policies for bookings, cancellations, infills, removals and concerns.</a:t>
            </a:r>
          </a:p>
        </p:txBody>
      </p:sp>
      <p:sp>
        <p:nvSpPr>
          <p:cNvPr id="7" name="">
            <a:extLst xmlns:a="http://schemas.openxmlformats.org/drawingml/2006/main">
              <a:ext uri="{FF2B5EF4-FFF2-40B4-BE49-F238E27FC236}">
                <a16:creationId xmlns:a16="http://schemas.microsoft.com/office/drawing/2014/main" id="{B98FB6AB-421C-4A79-A825-E284F782EB82}"/>
              </a:ext>
            </a:extLst>
          </p:cNvPr>
          <p:cNvSpPr>
            <a:spLocks xmlns:a="http://schemas.openxmlformats.org/drawingml/2006/main" noGrp="1"/>
          </p:cNvSpPr>
          <p:nvPr/>
        </p:nvSpPr>
        <p:spPr>
          <a:xfrm xmlns:a="http://schemas.openxmlformats.org/drawingml/2006/main">
            <a:off x="619125" y="42957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Build a portfolio using consistent lighting, consent and accurate service descriptions.</a:t>
            </a:r>
          </a:p>
        </p:txBody>
      </p:sp>
      <p:sp>
        <p:nvSpPr>
          <p:cNvPr id="8" name="">
            <a:extLst xmlns:a="http://schemas.openxmlformats.org/drawingml/2006/main">
              <a:ext uri="{FF2B5EF4-FFF2-40B4-BE49-F238E27FC236}">
                <a16:creationId xmlns:a16="http://schemas.microsoft.com/office/drawing/2014/main" id="{BA18173A-D943-4C52-AEF2-C21F609B226F}"/>
              </a:ext>
            </a:extLst>
          </p:cNvPr>
          <p:cNvSpPr>
            <a:spLocks xmlns:a="http://schemas.openxmlformats.org/drawingml/2006/main" noGrp="1"/>
          </p:cNvSpPr>
          <p:nvPr/>
        </p:nvSpPr>
        <p:spPr>
          <a:xfrm xmlns:a="http://schemas.openxmlformats.org/drawingml/2006/main">
            <a:off x="619125" y="5133975"/>
            <a:ext cx="10477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Avoid unverified claims about qualifications, accreditation, earnings or insurance eligibility.</a:t>
            </a:r>
          </a:p>
        </p:txBody>
      </p:sp>
    </p:spTree>
    <p:extLst>
      <p:ext uri="{BB962C8B-B14F-4D97-AF65-F5344CB8AC3E}">
        <p14:creationId xmlns:p14="http://schemas.microsoft.com/office/powerpoint/2010/main" val="1658276812"/>
      </p:ext>
    </p:extLst>
  </p:cSld>
</p:sld>
</file>

<file path=ppt/slides/slide10.xml><?xml version="1.0" encoding="utf-8"?>
<p:sld xmlns:p="http://schemas.openxmlformats.org/presentationml/2006/main">
  <p:cSld>
    <p:bg>
      <p:bgPr>
        <a:solidFill xmlns:a="http://schemas.openxmlformats.org/drawingml/2006/main">
          <a:srgbClr val="FBF8F3"/>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808AA4D-4D66-473F-A076-1F5C26A9ECDB}"/>
              </a:ext>
            </a:extLst>
          </p:cNvPr>
          <p:cNvSpPr>
            <a:spLocks xmlns:a="http://schemas.openxmlformats.org/drawingml/2006/main" noGrp="1"/>
          </p:cNvSpPr>
          <p:nvPr/>
        </p:nvSpPr>
        <p:spPr>
          <a:xfrm xmlns:a="http://schemas.openxmlformats.org/drawingml/2006/main">
            <a:off x="619125" y="3810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425" b="1">
                <a:solidFill>
                  <a:srgbClr val="57726A"/>
                </a:solidFill>
              </a:defRPr>
            </a:defPPr>
            <a:lvl1pPr>
              <a:defRPr sz="1425" b="1">
                <a:solidFill>
                  <a:srgbClr val="57726A"/>
                </a:solidFill>
              </a:defRPr>
            </a:lvl1pPr>
            <a:lvl2pPr>
              <a:defRPr sz="1425" b="1">
                <a:solidFill>
                  <a:srgbClr val="57726A"/>
                </a:solidFill>
              </a:defRPr>
            </a:lvl2pPr>
            <a:lvl3pPr>
              <a:defRPr sz="1425" b="1">
                <a:solidFill>
                  <a:srgbClr val="57726A"/>
                </a:solidFill>
              </a:defRPr>
            </a:lvl3pPr>
            <a:lvl4pPr>
              <a:defRPr sz="1425" b="1">
                <a:solidFill>
                  <a:srgbClr val="57726A"/>
                </a:solidFill>
              </a:defRPr>
            </a:lvl4pPr>
            <a:lvl5pPr>
              <a:defRPr sz="1425" b="1">
                <a:solidFill>
                  <a:srgbClr val="57726A"/>
                </a:solidFill>
              </a:defRPr>
            </a:lvl5pPr>
            <a:lvl6pPr>
              <a:defRPr sz="1425" b="1">
                <a:solidFill>
                  <a:srgbClr val="57726A"/>
                </a:solidFill>
              </a:defRPr>
            </a:lvl6pPr>
            <a:lvl7pPr>
              <a:defRPr sz="1425" b="1">
                <a:solidFill>
                  <a:srgbClr val="57726A"/>
                </a:solidFill>
              </a:defRPr>
            </a:lvl7pPr>
            <a:lvl8pPr>
              <a:defRPr sz="1425" b="1">
                <a:solidFill>
                  <a:srgbClr val="57726A"/>
                </a:solidFill>
              </a:defRPr>
            </a:lvl8pPr>
            <a:lvl9pPr>
              <a:defRPr sz="1425" b="1">
                <a:solidFill>
                  <a:srgbClr val="57726A"/>
                </a:solidFill>
              </a:defRPr>
            </a:lvl9pPr>
          </a:lstStyle>
          <a:p xmlns:a="http://schemas.openxmlformats.org/drawingml/2006/main">
            <a:pPr>
              <a:defRPr sz="1425" b="1">
                <a:solidFill>
                  <a:srgbClr val="57726A"/>
                </a:solidFill>
              </a:defRPr>
            </a:pPr>
            <a:r>
              <a:rPr sz="1425" b="1">
                <a:solidFill>
                  <a:srgbClr val="57726A"/>
                </a:solidFill>
              </a:rPr>
              <a:t>MODULE 3  /  LESSON 9</a:t>
            </a:r>
          </a:p>
        </p:txBody>
      </p:sp>
      <p:sp>
        <p:nvSpPr>
          <p:cNvPr id="2" name="">
            <a:extLst xmlns:a="http://schemas.openxmlformats.org/drawingml/2006/main">
              <a:ext uri="{FF2B5EF4-FFF2-40B4-BE49-F238E27FC236}">
                <a16:creationId xmlns:a16="http://schemas.microsoft.com/office/drawing/2014/main" id="{31A17913-FFF0-4A0E-BEF4-0C5E336EFCEC}"/>
              </a:ext>
            </a:extLst>
          </p:cNvPr>
          <p:cNvSpPr>
            <a:spLocks xmlns:a="http://schemas.openxmlformats.org/drawingml/2006/main" noGrp="1"/>
          </p:cNvSpPr>
          <p:nvPr/>
        </p:nvSpPr>
        <p:spPr>
          <a:xfrm xmlns:a="http://schemas.openxmlformats.org/drawingml/2006/main">
            <a:off x="619125" y="1066800"/>
            <a:ext cx="108585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300" b="1">
                <a:solidFill>
                  <a:srgbClr val="173F35"/>
                </a:solidFill>
              </a:defRPr>
            </a:defPPr>
            <a:lvl1pPr>
              <a:defRPr sz="3300" b="1">
                <a:solidFill>
                  <a:srgbClr val="173F35"/>
                </a:solidFill>
              </a:defRPr>
            </a:lvl1pPr>
            <a:lvl2pPr>
              <a:defRPr sz="3300" b="1">
                <a:solidFill>
                  <a:srgbClr val="173F35"/>
                </a:solidFill>
              </a:defRPr>
            </a:lvl2pPr>
            <a:lvl3pPr>
              <a:defRPr sz="3300" b="1">
                <a:solidFill>
                  <a:srgbClr val="173F35"/>
                </a:solidFill>
              </a:defRPr>
            </a:lvl3pPr>
            <a:lvl4pPr>
              <a:defRPr sz="3300" b="1">
                <a:solidFill>
                  <a:srgbClr val="173F35"/>
                </a:solidFill>
              </a:defRPr>
            </a:lvl4pPr>
            <a:lvl5pPr>
              <a:defRPr sz="3300" b="1">
                <a:solidFill>
                  <a:srgbClr val="173F35"/>
                </a:solidFill>
              </a:defRPr>
            </a:lvl5pPr>
            <a:lvl6pPr>
              <a:defRPr sz="3300" b="1">
                <a:solidFill>
                  <a:srgbClr val="173F35"/>
                </a:solidFill>
              </a:defRPr>
            </a:lvl6pPr>
            <a:lvl7pPr>
              <a:defRPr sz="3300" b="1">
                <a:solidFill>
                  <a:srgbClr val="173F35"/>
                </a:solidFill>
              </a:defRPr>
            </a:lvl7pPr>
            <a:lvl8pPr>
              <a:defRPr sz="3300" b="1">
                <a:solidFill>
                  <a:srgbClr val="173F35"/>
                </a:solidFill>
              </a:defRPr>
            </a:lvl8pPr>
            <a:lvl9pPr>
              <a:defRPr sz="3300" b="1">
                <a:solidFill>
                  <a:srgbClr val="173F35"/>
                </a:solidFill>
              </a:defRPr>
            </a:lvl9pPr>
          </a:lstStyle>
          <a:p xmlns:a="http://schemas.openxmlformats.org/drawingml/2006/main">
            <a:pPr>
              <a:defRPr sz="3300" b="1">
                <a:solidFill>
                  <a:srgbClr val="173F35"/>
                </a:solidFill>
              </a:defRPr>
            </a:pPr>
            <a:r>
              <a:rPr sz="3300" b="1">
                <a:solidFill>
                  <a:srgbClr val="173F35"/>
                </a:solidFill>
              </a:rPr>
              <a:t>Practice and review</a:t>
            </a:r>
          </a:p>
        </p:txBody>
      </p:sp>
      <p:sp>
        <p:nvSpPr>
          <p:cNvPr id="3" name="">
            <a:extLst xmlns:a="http://schemas.openxmlformats.org/drawingml/2006/main">
              <a:ext uri="{FF2B5EF4-FFF2-40B4-BE49-F238E27FC236}">
                <a16:creationId xmlns:a16="http://schemas.microsoft.com/office/drawing/2014/main" id="{3EAC7401-1E8F-41DA-BEF3-454317FCE8B4}"/>
              </a:ext>
            </a:extLst>
          </p:cNvPr>
          <p:cNvSpPr>
            <a:spLocks xmlns:a="http://schemas.openxmlformats.org/drawingml/2006/main" noGrp="1"/>
          </p:cNvSpPr>
          <p:nvPr/>
        </p:nvSpPr>
        <p:spPr>
          <a:xfrm xmlns:a="http://schemas.openxmlformats.org/drawingml/2006/main">
            <a:off x="619125" y="6334125"/>
            <a:ext cx="8572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Lashed by Kate Academy</a:t>
            </a:r>
          </a:p>
        </p:txBody>
      </p:sp>
      <p:sp>
        <p:nvSpPr>
          <p:cNvPr id="4" name="">
            <a:extLst xmlns:a="http://schemas.openxmlformats.org/drawingml/2006/main">
              <a:ext uri="{FF2B5EF4-FFF2-40B4-BE49-F238E27FC236}">
                <a16:creationId xmlns:a16="http://schemas.microsoft.com/office/drawing/2014/main" id="{F3BFE9CC-E9DC-4464-9E88-F84464827246}"/>
              </a:ext>
            </a:extLst>
          </p:cNvPr>
          <p:cNvSpPr>
            <a:spLocks xmlns:a="http://schemas.openxmlformats.org/drawingml/2006/main" noGrp="1"/>
          </p:cNvSpPr>
          <p:nvPr/>
        </p:nvSpPr>
        <p:spPr>
          <a:xfrm xmlns:a="http://schemas.openxmlformats.org/drawingml/2006/main">
            <a:off x="10953750" y="6334125"/>
            <a:ext cx="571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57726A"/>
                </a:solidFill>
              </a:defRPr>
            </a:defPPr>
            <a:lvl1pPr>
              <a:defRPr sz="1275" b="0">
                <a:solidFill>
                  <a:srgbClr val="57726A"/>
                </a:solidFill>
              </a:defRPr>
            </a:lvl1pPr>
            <a:lvl2pPr>
              <a:defRPr sz="1275" b="0">
                <a:solidFill>
                  <a:srgbClr val="57726A"/>
                </a:solidFill>
              </a:defRPr>
            </a:lvl2pPr>
            <a:lvl3pPr>
              <a:defRPr sz="1275" b="0">
                <a:solidFill>
                  <a:srgbClr val="57726A"/>
                </a:solidFill>
              </a:defRPr>
            </a:lvl3pPr>
            <a:lvl4pPr>
              <a:defRPr sz="1275" b="0">
                <a:solidFill>
                  <a:srgbClr val="57726A"/>
                </a:solidFill>
              </a:defRPr>
            </a:lvl4pPr>
            <a:lvl5pPr>
              <a:defRPr sz="1275" b="0">
                <a:solidFill>
                  <a:srgbClr val="57726A"/>
                </a:solidFill>
              </a:defRPr>
            </a:lvl5pPr>
            <a:lvl6pPr>
              <a:defRPr sz="1275" b="0">
                <a:solidFill>
                  <a:srgbClr val="57726A"/>
                </a:solidFill>
              </a:defRPr>
            </a:lvl6pPr>
            <a:lvl7pPr>
              <a:defRPr sz="1275" b="0">
                <a:solidFill>
                  <a:srgbClr val="57726A"/>
                </a:solidFill>
              </a:defRPr>
            </a:lvl7pPr>
            <a:lvl8pPr>
              <a:defRPr sz="1275" b="0">
                <a:solidFill>
                  <a:srgbClr val="57726A"/>
                </a:solidFill>
              </a:defRPr>
            </a:lvl8pPr>
            <a:lvl9pPr>
              <a:defRPr sz="1275" b="0">
                <a:solidFill>
                  <a:srgbClr val="57726A"/>
                </a:solidFill>
              </a:defRPr>
            </a:lvl9pPr>
          </a:lstStyle>
          <a:p xmlns:a="http://schemas.openxmlformats.org/drawingml/2006/main">
            <a:pPr>
              <a:defRPr sz="1275" b="0">
                <a:solidFill>
                  <a:srgbClr val="57726A"/>
                </a:solidFill>
              </a:defRPr>
            </a:pPr>
            <a:r>
              <a:rPr sz="1275" b="0">
                <a:solidFill>
                  <a:srgbClr val="57726A"/>
                </a:solidFill>
              </a:rPr>
              <a:t>10</a:t>
            </a:r>
          </a:p>
        </p:txBody>
      </p:sp>
      <p:sp>
        <p:nvSpPr>
          <p:cNvPr id="5" name="">
            <a:extLst xmlns:a="http://schemas.openxmlformats.org/drawingml/2006/main">
              <a:ext uri="{FF2B5EF4-FFF2-40B4-BE49-F238E27FC236}">
                <a16:creationId xmlns:a16="http://schemas.microsoft.com/office/drawing/2014/main" id="{D23EA1AF-97A8-4799-A298-E0B6F04B44D9}"/>
              </a:ext>
            </a:extLst>
          </p:cNvPr>
          <p:cNvSpPr>
            <a:spLocks xmlns:a="http://schemas.openxmlformats.org/drawingml/2006/main" noGrp="1"/>
          </p:cNvSpPr>
          <p:nvPr/>
        </p:nvSpPr>
        <p:spPr>
          <a:xfrm xmlns:a="http://schemas.openxmlformats.org/drawingml/2006/main">
            <a:off x="619125" y="2524125"/>
            <a:ext cx="10477500" cy="2762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173F35"/>
                </a:solidFill>
              </a:defRPr>
            </a:defPPr>
            <a:lvl1pPr>
              <a:defRPr sz="2100" b="0">
                <a:solidFill>
                  <a:srgbClr val="173F35"/>
                </a:solidFill>
              </a:defRPr>
            </a:lvl1pPr>
            <a:lvl2pPr>
              <a:defRPr sz="2100" b="0">
                <a:solidFill>
                  <a:srgbClr val="173F35"/>
                </a:solidFill>
              </a:defRPr>
            </a:lvl2pPr>
            <a:lvl3pPr>
              <a:defRPr sz="2100" b="0">
                <a:solidFill>
                  <a:srgbClr val="173F35"/>
                </a:solidFill>
              </a:defRPr>
            </a:lvl3pPr>
            <a:lvl4pPr>
              <a:defRPr sz="2100" b="0">
                <a:solidFill>
                  <a:srgbClr val="173F35"/>
                </a:solidFill>
              </a:defRPr>
            </a:lvl4pPr>
            <a:lvl5pPr>
              <a:defRPr sz="2100" b="0">
                <a:solidFill>
                  <a:srgbClr val="173F35"/>
                </a:solidFill>
              </a:defRPr>
            </a:lvl5pPr>
            <a:lvl6pPr>
              <a:defRPr sz="2100" b="0">
                <a:solidFill>
                  <a:srgbClr val="173F35"/>
                </a:solidFill>
              </a:defRPr>
            </a:lvl6pPr>
            <a:lvl7pPr>
              <a:defRPr sz="2100" b="0">
                <a:solidFill>
                  <a:srgbClr val="173F35"/>
                </a:solidFill>
              </a:defRPr>
            </a:lvl7pPr>
            <a:lvl8pPr>
              <a:defRPr sz="2100" b="0">
                <a:solidFill>
                  <a:srgbClr val="173F35"/>
                </a:solidFill>
              </a:defRPr>
            </a:lvl8pPr>
            <a:lvl9pPr>
              <a:defRPr sz="2100" b="0">
                <a:solidFill>
                  <a:srgbClr val="173F35"/>
                </a:solidFill>
              </a:defRPr>
            </a:lvl9pPr>
          </a:lstStyle>
          <a:p xmlns:a="http://schemas.openxmlformats.org/drawingml/2006/main">
            <a:pPr>
              <a:defRPr sz="2100" b="0">
                <a:solidFill>
                  <a:srgbClr val="173F35"/>
                </a:solidFill>
              </a:defRPr>
            </a:pPr>
            <a:r>
              <a:rPr sz="2100" b="0">
                <a:solidFill>
                  <a:srgbClr val="173F35"/>
                </a:solidFill>
              </a:rPr>
              <a:t>Create your professional service launch folder today.</a:t>
            </a:r>
          </a:p>
          <a:p xmlns:a="http://schemas.openxmlformats.org/drawingml/2006/main">
            <a:r>
              <a:t/>
            </a:r>
          </a:p>
          <a:p xmlns:a="http://schemas.openxmlformats.org/drawingml/2006/main">
            <a:pPr>
              <a:defRPr sz="2100" b="0">
                <a:solidFill>
                  <a:srgbClr val="173F35"/>
                </a:solidFill>
              </a:defRPr>
            </a:pPr>
            <a:r>
              <a:rPr sz="2100" b="0">
                <a:solidFill>
                  <a:srgbClr val="173F35"/>
                </a:solidFill>
              </a:rPr>
              <a:t>Add your consultation form, consent record, treatment record, aftercare sheet, policy document and educator rubric.</a:t>
            </a:r>
          </a:p>
          <a:p xmlns:a="http://schemas.openxmlformats.org/drawingml/2006/main">
            <a:r>
              <a:t/>
            </a:r>
          </a:p>
          <a:p xmlns:a="http://schemas.openxmlformats.org/drawingml/2006/main">
            <a:pPr>
              <a:defRPr sz="2100" b="0">
                <a:solidFill>
                  <a:srgbClr val="173F35"/>
                </a:solidFill>
              </a:defRPr>
            </a:pPr>
            <a:r>
              <a:rPr sz="2100" b="0">
                <a:solidFill>
                  <a:srgbClr val="173F35"/>
                </a:solidFill>
              </a:rPr>
              <a:t>Then schedule three supervised or approved practice sessions over the next 30 days.</a:t>
            </a:r>
          </a:p>
        </p:txBody>
      </p:sp>
      <p:sp>
        <p:nvSpPr>
          <p:cNvPr id="6" name="">
            <a:extLst xmlns:a="http://schemas.openxmlformats.org/drawingml/2006/main">
              <a:ext uri="{FF2B5EF4-FFF2-40B4-BE49-F238E27FC236}">
                <a16:creationId xmlns:a16="http://schemas.microsoft.com/office/drawing/2014/main" id="{45C68E4B-C64C-4F21-B214-2E101AE57247}"/>
              </a:ext>
            </a:extLst>
          </p:cNvPr>
          <p:cNvSpPr>
            <a:spLocks xmlns:a="http://schemas.openxmlformats.org/drawingml/2006/main" noGrp="1"/>
          </p:cNvSpPr>
          <p:nvPr/>
        </p:nvSpPr>
        <p:spPr>
          <a:xfrm xmlns:a="http://schemas.openxmlformats.org/drawingml/2006/main">
            <a:off x="619125" y="5572125"/>
            <a:ext cx="10477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57726A"/>
                </a:solidFill>
              </a:defRPr>
            </a:defPPr>
            <a:lvl1pPr>
              <a:defRPr sz="1800" b="0">
                <a:solidFill>
                  <a:srgbClr val="57726A"/>
                </a:solidFill>
              </a:defRPr>
            </a:lvl1pPr>
            <a:lvl2pPr>
              <a:defRPr sz="1800" b="0">
                <a:solidFill>
                  <a:srgbClr val="57726A"/>
                </a:solidFill>
              </a:defRPr>
            </a:lvl2pPr>
            <a:lvl3pPr>
              <a:defRPr sz="1800" b="0">
                <a:solidFill>
                  <a:srgbClr val="57726A"/>
                </a:solidFill>
              </a:defRPr>
            </a:lvl3pPr>
            <a:lvl4pPr>
              <a:defRPr sz="1800" b="0">
                <a:solidFill>
                  <a:srgbClr val="57726A"/>
                </a:solidFill>
              </a:defRPr>
            </a:lvl4pPr>
            <a:lvl5pPr>
              <a:defRPr sz="1800" b="0">
                <a:solidFill>
                  <a:srgbClr val="57726A"/>
                </a:solidFill>
              </a:defRPr>
            </a:lvl5pPr>
            <a:lvl6pPr>
              <a:defRPr sz="1800" b="0">
                <a:solidFill>
                  <a:srgbClr val="57726A"/>
                </a:solidFill>
              </a:defRPr>
            </a:lvl6pPr>
            <a:lvl7pPr>
              <a:defRPr sz="1800" b="0">
                <a:solidFill>
                  <a:srgbClr val="57726A"/>
                </a:solidFill>
              </a:defRPr>
            </a:lvl7pPr>
            <a:lvl8pPr>
              <a:defRPr sz="1800" b="0">
                <a:solidFill>
                  <a:srgbClr val="57726A"/>
                </a:solidFill>
              </a:defRPr>
            </a:lvl8pPr>
            <a:lvl9pPr>
              <a:defRPr sz="1800" b="0">
                <a:solidFill>
                  <a:srgbClr val="57726A"/>
                </a:solidFill>
              </a:defRPr>
            </a:lvl9pPr>
          </a:lstStyle>
          <a:p xmlns:a="http://schemas.openxmlformats.org/drawingml/2006/main">
            <a:pPr>
              <a:defRPr sz="1800" b="0">
                <a:solidFill>
                  <a:srgbClr val="57726A"/>
                </a:solidFill>
              </a:defRPr>
            </a:pPr>
            <a:r>
              <a:rPr sz="1800" b="0">
                <a:solidFill>
                  <a:srgbClr val="57726A"/>
                </a:solidFill>
              </a:rPr>
              <a:t>Review with your educator before progressing to client practice.</a:t>
            </a:r>
          </a:p>
        </p:txBody>
      </p:sp>
    </p:spTree>
    <p:extLst>
      <p:ext uri="{BB962C8B-B14F-4D97-AF65-F5344CB8AC3E}">
        <p14:creationId xmlns:p14="http://schemas.microsoft.com/office/powerpoint/2010/main" val="2759411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2026-10-18T10:40:57.9120000Z</dcterms:created>
  <dcterms:modified xsi:type="dcterms:W3CDTF">2026-10-18T10:40:57.9120000Z</dcterms:modified>
</coreProperties>
</file>