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202bb3cab78462c" /><Relationship Type="http://schemas.openxmlformats.org/officeDocument/2006/relationships/extended-properties" Target="/docProps/app.xml" Id="Rf96d9be98a0e454c" /><Relationship Type="http://schemas.openxmlformats.org/officeDocument/2006/relationships/officeDocument" Target="/ppt/presentation.xml" Id="R8dba916281724763" /></Relationships>
</file>

<file path=ppt/presentation.xml><?xml version="1.0" encoding="utf-8"?>
<p:presentation xmlns:p="http://schemas.openxmlformats.org/presentationml/2006/main">
  <p:sldMasterIdLst>
    <p:sldMasterId xmlns:r="http://schemas.openxmlformats.org/officeDocument/2006/relationships" id="2147483648" r:id="R0f238ef016194264"/>
  </p:sldMasterIdLst>
  <p:notesMasterIdLst>
    <p:notesMasterId xmlns:r="http://schemas.openxmlformats.org/officeDocument/2006/relationships" r:id="R87fcb2d6eb4f403e"/>
  </p:notesMasterIdLst>
  <p:sldIdLst>
    <p:sldId xmlns:r="http://schemas.openxmlformats.org/officeDocument/2006/relationships" id="256" r:id="Ra79a2b24508e4aee"/>
    <p:sldId xmlns:r="http://schemas.openxmlformats.org/officeDocument/2006/relationships" id="257" r:id="R409fcb629ddc42a6"/>
    <p:sldId xmlns:r="http://schemas.openxmlformats.org/officeDocument/2006/relationships" id="258" r:id="Red308a2a045d4aa8"/>
    <p:sldId xmlns:r="http://schemas.openxmlformats.org/officeDocument/2006/relationships" id="259" r:id="R72eed7d2d9444f65"/>
    <p:sldId xmlns:r="http://schemas.openxmlformats.org/officeDocument/2006/relationships" id="260" r:id="Rb520ce8f140d4973"/>
    <p:sldId xmlns:r="http://schemas.openxmlformats.org/officeDocument/2006/relationships" id="261" r:id="R903fa2eda0944dd0"/>
    <p:sldId xmlns:r="http://schemas.openxmlformats.org/officeDocument/2006/relationships" id="262" r:id="Rb25a92ec6af14bdc"/>
    <p:sldId xmlns:r="http://schemas.openxmlformats.org/officeDocument/2006/relationships" id="263" r:id="Rcaf39f9950fd4c6a"/>
    <p:sldId xmlns:r="http://schemas.openxmlformats.org/officeDocument/2006/relationships" id="264" r:id="R6b8ea6a5b907402a"/>
    <p:sldId xmlns:r="http://schemas.openxmlformats.org/officeDocument/2006/relationships" id="265" r:id="R9740d854afdf4a0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b2a208ad1e434c" /><Relationship Type="http://schemas.openxmlformats.org/officeDocument/2006/relationships/slideMaster" Target="/ppt/slideMasters/slideMaster1.xml" Id="R0f238ef016194264" /><Relationship Type="http://schemas.openxmlformats.org/officeDocument/2006/relationships/notesMaster" Target="/ppt/notesMasters/notesMaster1.xml" Id="R87fcb2d6eb4f403e" /><Relationship Type="http://schemas.openxmlformats.org/officeDocument/2006/relationships/presProps" Target="/ppt/presProps.xml" Id="R61fffe6a7ad346a9" /><Relationship Type="http://schemas.openxmlformats.org/officeDocument/2006/relationships/tableStyles" Target="/ppt/tableStyles.xml" Id="R2fd8fb0582f842fb" /><Relationship Type="http://schemas.openxmlformats.org/officeDocument/2006/relationships/slide" Target="/ppt/slides/slide1.xml" Id="Ra79a2b24508e4aee" /><Relationship Type="http://schemas.openxmlformats.org/officeDocument/2006/relationships/slide" Target="/ppt/slides/slide2.xml" Id="R409fcb629ddc42a6" /><Relationship Type="http://schemas.openxmlformats.org/officeDocument/2006/relationships/slide" Target="/ppt/slides/slide3.xml" Id="Red308a2a045d4aa8" /><Relationship Type="http://schemas.openxmlformats.org/officeDocument/2006/relationships/slide" Target="/ppt/slides/slide4.xml" Id="R72eed7d2d9444f65" /><Relationship Type="http://schemas.openxmlformats.org/officeDocument/2006/relationships/slide" Target="/ppt/slides/slide5.xml" Id="Rb520ce8f140d4973" /><Relationship Type="http://schemas.openxmlformats.org/officeDocument/2006/relationships/slide" Target="/ppt/slides/slide6.xml" Id="R903fa2eda0944dd0" /><Relationship Type="http://schemas.openxmlformats.org/officeDocument/2006/relationships/slide" Target="/ppt/slides/slide7.xml" Id="Rb25a92ec6af14bdc" /><Relationship Type="http://schemas.openxmlformats.org/officeDocument/2006/relationships/slide" Target="/ppt/slides/slide8.xml" Id="Rcaf39f9950fd4c6a" /><Relationship Type="http://schemas.openxmlformats.org/officeDocument/2006/relationships/slide" Target="/ppt/slides/slide9.xml" Id="R6b8ea6a5b907402a" /><Relationship Type="http://schemas.openxmlformats.org/officeDocument/2006/relationships/slide" Target="/ppt/slides/slide10.xml" Id="R9740d854afdf4a0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ae9b76329aa4fe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29cf4c1c41d4729" /><Relationship Type="http://schemas.openxmlformats.org/officeDocument/2006/relationships/notesMaster" Target="/ppt/notesMasters/notesMaster1.xml" Id="R2f0d13053c094b8b"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f824ca38784af4" /><Relationship Type="http://schemas.openxmlformats.org/officeDocument/2006/relationships/notesMaster" Target="/ppt/notesMasters/notesMaster1.xml" Id="R38d3e0030c1946a3" /></Relationships>
</file>

<file path=ppt/notesSlides/_rels/notesSlide3.xml.rels>&#65279;<?xml version="1.0" encoding="utf-8"?><Relationships xmlns="http://schemas.openxmlformats.org/package/2006/relationships"><Relationship Type="http://schemas.openxmlformats.org/officeDocument/2006/relationships/slide" Target="/ppt/slides/slide3.xml" Id="Rd9832a5d86a1402a" /><Relationship Type="http://schemas.openxmlformats.org/officeDocument/2006/relationships/notesMaster" Target="/ppt/notesMasters/notesMaster1.xml" Id="Rf9cbb2a16eab42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55b11b16f79b46c9" /><Relationship Type="http://schemas.openxmlformats.org/officeDocument/2006/relationships/notesMaster" Target="/ppt/notesMasters/notesMaster1.xml" Id="Rd213be127ce44909"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9314049e4e421d" /><Relationship Type="http://schemas.openxmlformats.org/officeDocument/2006/relationships/notesMaster" Target="/ppt/notesMasters/notesMaster1.xml" Id="Rf0af85844fea49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d051ea5682fc483e" /><Relationship Type="http://schemas.openxmlformats.org/officeDocument/2006/relationships/notesMaster" Target="/ppt/notesMasters/notesMaster1.xml" Id="R5e7517d6789049c9" /></Relationships>
</file>

<file path=ppt/notesSlides/_rels/notesSlide7.xml.rels>&#65279;<?xml version="1.0" encoding="utf-8"?><Relationships xmlns="http://schemas.openxmlformats.org/package/2006/relationships"><Relationship Type="http://schemas.openxmlformats.org/officeDocument/2006/relationships/slide" Target="/ppt/slides/slide7.xml" Id="Rfa8f30455b63491d" /><Relationship Type="http://schemas.openxmlformats.org/officeDocument/2006/relationships/notesMaster" Target="/ppt/notesMasters/notesMaster1.xml" Id="Re2e0409f033a42b8" /></Relationships>
</file>

<file path=ppt/notesSlides/_rels/notesSlide8.xml.rels>&#65279;<?xml version="1.0" encoding="utf-8"?><Relationships xmlns="http://schemas.openxmlformats.org/package/2006/relationships"><Relationship Type="http://schemas.openxmlformats.org/officeDocument/2006/relationships/slide" Target="/ppt/slides/slide8.xml" Id="R35071387f2634e76" /><Relationship Type="http://schemas.openxmlformats.org/officeDocument/2006/relationships/notesMaster" Target="/ppt/notesMasters/notesMaster1.xml" Id="R178451b3dc8d49f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ebb8ab686249f4" /><Relationship Type="http://schemas.openxmlformats.org/officeDocument/2006/relationships/notesMaster" Target="/ppt/notesMasters/notesMaster1.xml" Id="R51868bc75bf4432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4fa655ac26c48a2" /><Relationship Type="http://schemas.openxmlformats.org/officeDocument/2006/relationships/notesMaster" Target="/ppt/notesMasters/notesMaster1.xml" Id="R22b80d3df20248b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4: Hygiene, Adhesive Safety and Client Protection</a:t>
            </a:r>
          </a:p>
          <a:p xmlns:a="http://schemas.openxmlformats.org/drawingml/2006/main">
            <a:r>
              <a:t>Hook:</a:t>
            </a:r>
          </a:p>
          <a:p xmlns:a="http://schemas.openxmlformats.org/drawingml/2006/main">
            <a:r>
              <a:t/>
            </a:r>
          </a:p>
          <a:p xmlns:a="http://schemas.openxmlformats.org/drawingml/2006/main">
            <a:r>
              <a:t>Your client’s safety is not protected by good intentions. It is protected by a repeatable sequence. Before you pick up a lash, you must control contamination, protect the eye area, handle adhesive correctly and know exactly when to stop.</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Lash extensions are applied close to the eyelid margin and the ocular surface. That means small errors can cause avoidable problems, including irritation, chemical exposure, allergic reactions, infection risk or physical discomfort. Your responsibility is to work within your training and scope of practice, follow your workplace procedures, and use the product manufacturer’s instructions.</a:t>
            </a:r>
          </a:p>
          <a:p xmlns:a="http://schemas.openxmlformats.org/drawingml/2006/main">
            <a:r>
              <a:t/>
            </a:r>
          </a:p>
          <a:p xmlns:a="http://schemas.openxmlformats.org/drawingml/2006/main">
            <a:r>
              <a:t>You are not diagnosing eye conditions, treating allergies or overriding medical advice. If a situation is outside your training, you stop and refer the client to an appropriate healthcare professional or follow your local referral pathway.</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hand hygiene before you touch the client, your tools or any product that will contact the eye area. Remove rings and bracelets if your workplace procedure requires it, check that your hands and forearms are free from visible contamination, and wash with liquid soap and running water. Clean all hand surfaces, including between the fingers, around the thumbs and beneath the fingernails, then rinse and dry with a clean disposable towel. If handwashing facilities are not available, use an appropriate alcohol-based hand sanitiser according to its instructions, but do not use sanitiser as a replacement when your hands are visibly soiled.</a:t>
            </a:r>
          </a:p>
          <a:p xmlns:a="http://schemas.openxmlformats.org/drawingml/2006/main">
            <a:r>
              <a:t/>
            </a:r>
          </a:p>
          <a:p xmlns:a="http://schemas.openxmlformats.org/drawingml/2006/main">
            <a:r>
              <a:t>Prepare your workstation before the client arrives. Use clean, disinfected tools and place them on a clean, dry surface. Follow the disinfectant manufacturer’s required dilution, contact time and reuse instructions. A tool is not disinfected simply because it looks clean. First remove visible residue according to your workplace procedure, then disinfect, allow the full contact time, and store it so the treated surface does not become contaminated again. Use single-use items, such as microbrushes, mascara wands and disposable applicators, once only. Do not return used items to a clean tray.</a:t>
            </a:r>
          </a:p>
          <a:p xmlns:a="http://schemas.openxmlformats.org/drawingml/2006/main">
            <a:r>
              <a:t/>
            </a:r>
          </a:p>
          <a:p xmlns:a="http://schemas.openxmlformats.org/drawingml/2006/main">
            <a:r>
              <a:t>Next, protect the client’s skin and eyes. Explain what you are going to do before applying eye pads or tape. Ask the client to keep both eyes gently closed and relaxed. Apply the eye pad below the lower lash line, not onto the waterline or over the cornea. The pad should support the lower lashes without pressing into the eyeball. Tape should secure the pad or lashes without pulling the eyelid, restricting circulation or forcing the eye open.</a:t>
            </a:r>
          </a:p>
          <a:p xmlns:a="http://schemas.openxmlformats.org/drawingml/2006/main">
            <a:r>
              <a:t/>
            </a:r>
          </a:p>
          <a:p xmlns:a="http://schemas.openxmlformats.org/drawingml/2006/main">
            <a:r>
              <a:t>Check from several angles before beginning. Ask the client to open and close their eyes only when you instruct them to do so, and confirm that the pad has not moved. If the client feels scratching, pressure, stinging or difficulty keeping the eye closed, remove and reposition the product. Never continue because the discomfort seems minor. A poorly positioned pad can expose the cornea to adhesive vapour or create friction during the service.</a:t>
            </a:r>
          </a:p>
          <a:p xmlns:a="http://schemas.openxmlformats.org/drawingml/2006/main">
            <a:r>
              <a:t/>
            </a:r>
          </a:p>
          <a:p xmlns:a="http://schemas.openxmlformats.org/drawingml/2006/main">
            <a:r>
              <a:t>Handle adhesive in a controlled way. Read the manufacturer’s instructions for storage temperature, humidity range, shelf life after opening, replacement frequency and disposal. Keep the bottle sealed when you are not dispensing. Store it upright in the specified container or environment, away from direct heat and sunlight. Do not refrigerate or warm adhesive unless the manufacturer specifically instructs you to do so.</a:t>
            </a:r>
          </a:p>
          <a:p xmlns:a="http://schemas.openxmlformats.org/drawingml/2006/main">
            <a:r>
              <a:t/>
            </a:r>
          </a:p>
          <a:p xmlns:a="http://schemas.openxmlformats.org/drawingml/2006/main">
            <a:r>
              <a:t>Dispense a small, fresh amount onto an approved adhesive surface. Do not work from a large open puddle, and do not touch the nozzle to the palette or any other surface. Wipe the nozzle if your product instructions allow it, close the bottle promptly, and record the opening date if required by your workplace procedure. Maintain suitable ventilation without creating a strong draught directly across the client’s eyes. Do not use adhesive if its texture, colour, stringiness or curing behaviour has changed.</a:t>
            </a:r>
          </a:p>
          <a:p xmlns:a="http://schemas.openxmlformats.org/drawingml/2006/main">
            <a:r>
              <a:t/>
            </a:r>
          </a:p>
          <a:p xmlns:a="http://schemas.openxmlformats.org/drawingml/2006/main">
            <a:r>
              <a:t>Here is a worked example. You dispense a small adhesive dot, isolate one natural lash and dip only the extension base into the adhesive. If a large bead forms, you do not place it on the natural lash. You remove the excess using your approved method, dispense fresh adhesive if necessary, and reassess your control. The goal is a controlled amount that bonds without touching the skin or creating a visible lump.</a:t>
            </a:r>
          </a:p>
          <a:p xmlns:a="http://schemas.openxmlformats.org/drawingml/2006/main">
            <a:r>
              <a:t/>
            </a:r>
          </a:p>
          <a:p xmlns:a="http://schemas.openxmlformats.org/drawingml/2006/main">
            <a:r>
              <a:t>Patch testing and allergy procedures must follow your product, educator, workplace and local requirements. A patch test does not guarantee that a client will not react during or after a treatment. Record what was tested, when, which product was used and the client’s response, using the required consent and record-keeping process.</a:t>
            </a:r>
          </a:p>
          <a:p xmlns:a="http://schemas.openxmlformats.org/drawingml/2006/main">
            <a:r>
              <a:t/>
            </a:r>
          </a:p>
          <a:p xmlns:a="http://schemas.openxmlformats.org/drawingml/2006/main">
            <a:r>
              <a:t>Stop immediately if the client reports pain, burning, sharp stinging, swelling, unusual heat, breathing difficulty, dizziness or any unusual discomfort. Stop if you see significant redness, watering, an involuntary eye reaction, suspected chemical exposure or an eye that is opening during application. Keep the client calm, do not diagnose, and follow your workplace emergency procedure. If product has entered the eye, follow the manufacturer’s safety instructions and seek urgent medical advice where required. Document the incident factually, including time, products, symptoms, actions taken and advice given. Follow local professional, workplace and referral requirements.</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You may rush hand hygiene because the client looks clean, reuse a disposable applicator, or place tools on an unprotected surface. You may apply tape too tightly, put the pad on the waterline, or ignore a client who says the eye feels scratchy. Another mistake is dispensing too much adhesive, leaving the bottle open, or assuming ventilation means a fan blowing directly at the client’s face. You also put the client at risk when you continue after symptoms begin or make a medical diagnosis instead of referring.</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Your safety sequence is simple: clean hands, prepare disinfected tools, protect the eyes, control the adhesive, monitor continuously and stop when anything is not normal. You work to manufacturer guidance and within your scope. You document incidents and refer when the situation requires professional medical assessment.</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Before your next mannequin practice session, create a safety-sequence checklist with these six headings: hand hygiene, tool disinfection, eye protection, adhesive control, warning signs and incident recording. Practise saying the stop procedure aloud. Then review your checklist with a suitably qualified lash educator before any client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Your client’s safety is not protected by good intentions. It is protected by a repeatable sequence. Before you pick up a lash, you must control contamination, protect the eye area, handle adhesive correctly and know exactly when to stop.</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Lash extensions are applied close to the eyelid margin and the ocular surface. That means small errors can cause avoidable problems, including irritation, chemical exposure, allergic reactions, infection risk or physical discomfort. Your responsibility is to work within your training and scope of practice, follow your workplace procedures, and use the product manufacturer’s instructions.</a:t>
            </a:r>
          </a:p>
          <a:p xmlns:a="http://schemas.openxmlformats.org/drawingml/2006/main">
            <a:r>
              <a:t/>
            </a:r>
          </a:p>
          <a:p xmlns:a="http://schemas.openxmlformats.org/drawingml/2006/main">
            <a:r>
              <a:t>You are not diagnosing eye conditions, treating allergies or overriding medical advice. If a situation is outside your training, you stop and refer the client to an appropriate healthcare professional or follow your local referral pathway.</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hand hygiene before you touch the client, your tools or any product that will contact the eye area. Remove rings and bracelets if your workplace procedure requires it, check that your hands and forearms are free from visible contamination, and wash with liquid soap and running water. Clean all hand surfaces, including between the fingers, around the thumbs and beneath the fingernails, then rinse and dry with a clean disposable towel. If handwashing facilities are not available, use an appropriate alcohol-based hand sanitiser according to its instructions, but do not use sanitiser as a replacement when your hands are visibly soiled.</a:t>
            </a:r>
          </a:p>
          <a:p xmlns:a="http://schemas.openxmlformats.org/drawingml/2006/main">
            <a:r>
              <a:t/>
            </a:r>
          </a:p>
          <a:p xmlns:a="http://schemas.openxmlformats.org/drawingml/2006/main">
            <a:r>
              <a:t>Prepare your workstation before the client arrives. Use clean, disinfected tools and place them on a clean, dry surface. Follow the disinfectant manufacturer’s required dilution, contact time and reuse instructions. A tool is not disinfected simply because it looks clean. First remove visible residue according to your workplace procedure, then disinfect, allow the full contact time, and store it so the treated surface does not become contaminated again. Use single-use items, such as microbrushes, mascara wands and disposable applicators, once only. Do not return used items to a clean tray.</a:t>
            </a:r>
          </a:p>
          <a:p xmlns:a="http://schemas.openxmlformats.org/drawingml/2006/main">
            <a:r>
              <a:t/>
            </a:r>
          </a:p>
          <a:p xmlns:a="http://schemas.openxmlformats.org/drawingml/2006/main">
            <a:r>
              <a:t>Next, protect the client’s skin and eyes. Explain what you are going to do before applying eye pads or tape. Ask the client to keep both eyes gently closed and relaxed. Apply the eye pad below the lower lash line, not onto the waterline or over the cornea. The pad should support the lower lashes without pressing into the eyeball. Tape should secure the pad or lashes without pulling the eyelid, restricting circulation or forcing the eye open.</a:t>
            </a:r>
          </a:p>
          <a:p xmlns:a="http://schemas.openxmlformats.org/drawingml/2006/main">
            <a:r>
              <a:t/>
            </a:r>
          </a:p>
          <a:p xmlns:a="http://schemas.openxmlformats.org/drawingml/2006/main">
            <a:r>
              <a:t>Check from several angles before beginning. Ask the client to open and close their eyes only when you instruct them to do so, and confirm that the pad has not moved. If the client feels scratching, pressure, stinging or difficulty keeping the eye closed, remove and reposition the product. Never continue because the discomfort seems minor. A poorly positioned pad can expose the cornea to adhesive vapour or create friction during the service.</a:t>
            </a:r>
          </a:p>
          <a:p xmlns:a="http://schemas.openxmlformats.org/drawingml/2006/main">
            <a:r>
              <a:t/>
            </a:r>
          </a:p>
          <a:p xmlns:a="http://schemas.openxmlformats.org/drawingml/2006/main">
            <a:r>
              <a:t>Handle adhesive in a controlled way. Read the manufacturer’s instructions for storage temperature, humidity range, shelf life after opening, replacement frequency and disposal. Keep the bottle sealed when you are not dispensing. Store it upright in the specified container or environment, away from direct heat and sunlight. Do not refrigerate or warm adhesive unless the manufacturer specifically instructs you to do so.</a:t>
            </a:r>
          </a:p>
          <a:p xmlns:a="http://schemas.openxmlformats.org/drawingml/2006/main">
            <a:r>
              <a:t/>
            </a:r>
          </a:p>
          <a:p xmlns:a="http://schemas.openxmlformats.org/drawingml/2006/main">
            <a:r>
              <a:t>Dispense a small, fresh amount onto an approved adhesive surface. Do not work from a large open puddle, and do not touch the nozzle to the palette or any other surface. Wipe the nozzle if your product instructions allow it, close the bottle promptly, and record the opening date if required by your workplace procedure. Maintain suitable ventilation without creating a strong draught directly across the client’s eyes. Do not use adhesive if its texture, colour, stringiness or curing behaviour has changed.</a:t>
            </a:r>
          </a:p>
          <a:p xmlns:a="http://schemas.openxmlformats.org/drawingml/2006/main">
            <a:r>
              <a:t/>
            </a:r>
          </a:p>
          <a:p xmlns:a="http://schemas.openxmlformats.org/drawingml/2006/main">
            <a:r>
              <a:t>Here is a worked example. You dispense a small adhesive dot, isolate one natural lash and dip only the extension base into the adhesive. If a large bead forms, you do not place it on the natural lash. You remove the excess using your approved method, dispense fresh adhesive if necessary, and reassess your control. The goal is a controlled amount that bonds without touching the skin or creating a visible lump.</a:t>
            </a:r>
          </a:p>
          <a:p xmlns:a="http://schemas.openxmlformats.org/drawingml/2006/main">
            <a:r>
              <a:t/>
            </a:r>
          </a:p>
          <a:p xmlns:a="http://schemas.openxmlformats.org/drawingml/2006/main">
            <a:r>
              <a:t>Patch testing and allergy procedures must follow your product, educator, workplace and local requirements. A patch test does not guarantee that a client will not react during or after a treatment. Record what was tested, when, which product was used and the client’s response, using the required consent and record-keeping process.</a:t>
            </a:r>
          </a:p>
          <a:p xmlns:a="http://schemas.openxmlformats.org/drawingml/2006/main">
            <a:r>
              <a:t/>
            </a:r>
          </a:p>
          <a:p xmlns:a="http://schemas.openxmlformats.org/drawingml/2006/main">
            <a:r>
              <a:t>Stop immediately if the client reports pain, burning, sharp stinging, swelling, unusual heat, breathing difficulty, dizziness or any unusual discomfort. Stop if you see significant redness, watering, an involuntary eye reaction, suspected chemical exposure or an eye that is opening during application. Keep the client calm, do not diagnose, and follow your workplace emergency procedure. If product has entered the eye, follow the manufacturer’s safety instructions and seek urgent medical advice where required. Document the incident factually, including time, products, symptoms, actions taken and advice given. Follow local professional, workplace and referral requirements.</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You may rush hand hygiene because the client looks clean, reuse a disposable applicator, or place tools on an unprotected surface. You may apply tape too tightly, put the pad on the waterline, or ignore a client who says the eye feels scratchy. Another mistake is dispensing too much adhesive, leaving the bottle open, or assuming ventilation means a fan blowing directly at the client’s face. You also put the client at risk when you continue after symptoms begin or make a medical diagnosis instead of referring.</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Your safety sequence is simple: clean hands, prepare disinfected tools, protect the eyes, control the adhesive, monitor continuously and stop when anything is not normal. You work to manufacturer guidance and within your scope. You document incidents and refer when the situation requires professional medical assessment.</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Before your next mannequin practice session, create a safety-sequence checklist with these six headings: hand hygiene, tool disinfection, eye protection, adhesive control, warning signs and incident recording. Practise saying the stop procedure aloud. Then review your checklist with a suitably qualified lash educator before any client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your next mannequin practice session, create a safety-sequence checklist with these six headings: hand hygiene, tool disinfection, eye protection, adhesive control, warning signs and incident recording. Practise saying the stop procedure aloud. Then review your checklist with a suitably qualified lash educator before any client work.</a:t>
            </a:r>
          </a:p>
          <a:p xmlns:a="http://schemas.openxmlformats.org/drawingml/2006/main">
            <a:r>
              <a:t>Source: existing CreatorClaw course Lesson 4: Hygiene, Adhesive Safety and Client Protection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5: Natural Lash Preparation and Isolation</a:t>
            </a:r>
          </a:p>
          <a:p xmlns:a="http://schemas.openxmlformats.org/drawingml/2006/main">
            <a:r>
              <a:t>Hook:</a:t>
            </a:r>
          </a:p>
          <a:p xmlns:a="http://schemas.openxmlformats.org/drawingml/2006/main">
            <a:r>
              <a:t/>
            </a:r>
          </a:p>
          <a:p xmlns:a="http://schemas.openxmlformats.org/drawingml/2006/main">
            <a:r>
              <a:t>Before you pick up a lash extension, you need to control the natural lash beneath it. If your isolation is unstable, placement becomes unsafe, bonding becomes inconsistent, and neighbouring lashes can become stuck together. Today, you will practise the foundation skill that makes classic application precise: preparing the natural lashes and isolating one lash at a time.</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Every classic extension must be attached to one suitable natural lash, not two or three joined together. Correct isolation protects the lash cycle, allows natural movement, and prevents discomfort when the lashes grow out. It also gives you a clear working surface, so you can place the extension accurately in the next lesson.</a:t>
            </a:r>
          </a:p>
          <a:p xmlns:a="http://schemas.openxmlformats.org/drawingml/2006/main">
            <a:r>
              <a:t/>
            </a:r>
          </a:p>
          <a:p xmlns:a="http://schemas.openxmlformats.org/drawingml/2006/main">
            <a:r>
              <a:t>Your aim is not speed. Your aim is repeatable control. You should be able to prepare the lashes, position your hands comfortably, isolate one natural lash, visually confirm the isolation, and maintain that separation while you prepare for placement. Practise this on a mannequin and have your technique reviewed by a suitably qualified lash educator before working on a client.</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preparation. In a professional service, follow the product manufacturer’s instructions and your workplace hygiene procedure. Remove eye makeup and residue using a lash-safe cleanser or foam that is appropriate for the client and compatible with your adhesive system. Do not assume that every cleanser, oil, moisturiser or remover is suitable. Oil or residue on the natural lashes can interfere with bonding.</a:t>
            </a:r>
          </a:p>
          <a:p xmlns:a="http://schemas.openxmlformats.org/drawingml/2006/main">
            <a:r>
              <a:t/>
            </a:r>
          </a:p>
          <a:p xmlns:a="http://schemas.openxmlformats.org/drawingml/2006/main">
            <a:r>
              <a:t>Use a clean applicator or lint-free material as directed by your system. Keep product away from the eye itself, and never scrub aggressively. Rinse or remove residue according to the product instructions. The lashes must be clean and fully dry before isolation and adhesive work. On your mannequin, practise the same sequence: cleanse appropriately, remove excess moisture, and allow the lashes to dry before you begin.</a:t>
            </a:r>
          </a:p>
          <a:p xmlns:a="http://schemas.openxmlformats.org/drawingml/2006/main">
            <a:r>
              <a:t/>
            </a:r>
          </a:p>
          <a:p xmlns:a="http://schemas.openxmlformats.org/drawingml/2006/main">
            <a:r>
              <a:t>Move to positioning. Your model or client should be supported comfortably, with the head stable and the eyes closed. For mannequin practice, place the mannequin at a height that allows you to keep your shoulders relaxed and your wrists supported. Avoid bending your neck over the work or reaching forward with your arm.</a:t>
            </a:r>
          </a:p>
          <a:p xmlns:a="http://schemas.openxmlformats.org/drawingml/2006/main">
            <a:r>
              <a:t/>
            </a:r>
          </a:p>
          <a:p xmlns:a="http://schemas.openxmlformats.org/drawingml/2006/main">
            <a:r>
              <a:t>Position your light so you can see the lash line clearly without creating glare. Your non-dominant hand should help stabilise the working area, while your dominant hand controls the isolation tweezer. Keep both elbows supported where possible. Stability comes from your whole posture, not only from squeezing the tweezer.</a:t>
            </a:r>
          </a:p>
          <a:p xmlns:a="http://schemas.openxmlformats.org/drawingml/2006/main">
            <a:r>
              <a:t/>
            </a:r>
          </a:p>
          <a:p xmlns:a="http://schemas.openxmlformats.org/drawingml/2006/main">
            <a:r>
              <a:t>Hold the isolation tweezer with a relaxed three-finger grip. Place the thumb and index finger on the tweezer arms, with the middle finger supporting control. Keep the grip light enough that the tips open and close smoothly. Do not hold the tweezer at the very end, because this reduces control. Do not grip so tightly that your hand begins to shake.</a:t>
            </a:r>
          </a:p>
          <a:p xmlns:a="http://schemas.openxmlformats.org/drawingml/2006/main">
            <a:r>
              <a:t/>
            </a:r>
          </a:p>
          <a:p xmlns:a="http://schemas.openxmlformats.org/drawingml/2006/main">
            <a:r>
              <a:t>Now identify one natural lash. Approach the lash line from a clear angle, usually from above or slightly to the side, depending on your tweezer shape and the direction of the lash. Use the tweezer tips to separate neighbouring lashes. Start near the base, but do not poke or scrape the skin. You are creating a clean pathway around one lash, not pulling the lash out of position.</a:t>
            </a:r>
          </a:p>
          <a:p xmlns:a="http://schemas.openxmlformats.org/drawingml/2006/main">
            <a:r>
              <a:t/>
            </a:r>
          </a:p>
          <a:p xmlns:a="http://schemas.openxmlformats.org/drawingml/2006/main">
            <a:r>
              <a:t>A useful sequence is separate, select, check and hold. First, separate a small group of lashes. Second, select one natural lash that is long enough and healthy enough for the intended extension. Third, check that no neighbouring lash is caught between the tweezer tips. Fourth, maintain the isolation while you prepare for pickup and placement.</a:t>
            </a:r>
          </a:p>
          <a:p xmlns:a="http://schemas.openxmlformats.org/drawingml/2006/main">
            <a:r>
              <a:t/>
            </a:r>
          </a:p>
          <a:p xmlns:a="http://schemas.openxmlformats.org/drawingml/2006/main">
            <a:r>
              <a:t>For a worked example, imagine you have selected a lash in the centre of the mannequin’s eye. You open the isolation tweezer, enter from the side, and gently move the lashes on the left away from your target. Then you move the lashes on the right away. Pause. Look from the base to the tip. If you can see one base, one shaft and one free tip, you have a clearer isolation. If two lashes move together when you gently reposition the selected lash, release and separate again. Do not proceed simply because the top of the lashes looks separated.</a:t>
            </a:r>
          </a:p>
          <a:p xmlns:a="http://schemas.openxmlformats.org/drawingml/2006/main">
            <a:r>
              <a:t/>
            </a:r>
          </a:p>
          <a:p xmlns:a="http://schemas.openxmlformats.org/drawingml/2006/main">
            <a:r>
              <a:t>Maintain isolation throughout the next stages. The lash must remain separated during pickup, approach and bonding. If your isolation hand shifts, if the selected lash rotates, or if another lash slips into the gap, stop and reset. Slow movement is safer and more accurate than trying to rescue a poor isolation quickly.</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isolating from the middle or tip only. This can leave the bases joined, creating an attachment to more than one natural lash. Correct this by checking the base and separating close to the lash line without touching the skin.</a:t>
            </a:r>
          </a:p>
          <a:p xmlns:a="http://schemas.openxmlformats.org/drawingml/2006/main">
            <a:r>
              <a:t/>
            </a:r>
          </a:p>
          <a:p xmlns:a="http://schemas.openxmlformats.org/drawingml/2006/main">
            <a:r>
              <a:t>Another mistake is squeezing too hard. Excess pressure can make the tweezer shake and can cause you to lose the lash when you try to move it. Relax your fingers and support your wrist.</a:t>
            </a:r>
          </a:p>
          <a:p xmlns:a="http://schemas.openxmlformats.org/drawingml/2006/main">
            <a:r>
              <a:t/>
            </a:r>
          </a:p>
          <a:p xmlns:a="http://schemas.openxmlformats.org/drawingml/2006/main">
            <a:r>
              <a:t>You may also see crossed lashes. A crossed lash is sitting over or under another lash and can be mistaken for a single target. Trace each lash from base to tip before progressing. If the paths cross, separate them gently and reassess.</a:t>
            </a:r>
          </a:p>
          <a:p xmlns:a="http://schemas.openxmlformats.org/drawingml/2006/main">
            <a:r>
              <a:t/>
            </a:r>
          </a:p>
          <a:p xmlns:a="http://schemas.openxmlformats.org/drawingml/2006/main">
            <a:r>
              <a:t>Joined lashes are another warning sign. If two lashes move together, stop. Never force them apart with a sharp movement. Reposition your tweezer and separate them gradually.</a:t>
            </a:r>
          </a:p>
          <a:p xmlns:a="http://schemas.openxmlformats.org/drawingml/2006/main">
            <a:r>
              <a:t/>
            </a:r>
          </a:p>
          <a:p xmlns:a="http://schemas.openxmlformats.org/drawingml/2006/main">
            <a:r>
              <a:t>Finally, avoid rushing because an isolation initially looks correct. Check again immediately before pickup, again during approach, and once more after placement. On a mannequin, practise ten isolations without attaching extensions. Observe whether each target remains separate for at least several seconds before you release it.</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 have prepared the lashes by using a suitable, compatible cleansing method and ensuring they are dry. You have positioned the mannequin, your light and your hands for comfort and control. You have used a relaxed tweezer grip and practised separating one natural lash from its neighbours.</a:t>
            </a:r>
          </a:p>
          <a:p xmlns:a="http://schemas.openxmlformats.org/drawingml/2006/main">
            <a:r>
              <a:t/>
            </a:r>
          </a:p>
          <a:p xmlns:a="http://schemas.openxmlformats.org/drawingml/2006/main">
            <a:r>
              <a:t>Remember the sequence: separate, select, check and hold. Look at the base, shaft and tip. If lashes cross, join or move together, reset the isolation before continuing. Your priority is controlled, deliberate movement, not speed.</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Complete a mannequin isolation drill before the next lesson. Perform three rounds of ten isolations. In each round, pause after every isolation and check the base, shaft and tip. Record how many remain correctly isolated without adjustment. If you cannot achieve consistent isolation, continue practising and arrange review with your educator before progressing to client work. In the next lesson, you will use this controlled isolation to practise classic placement, bonding and direction.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Before you pick up a lash extension, you need to control the natural lash beneath it. If your isolation is unstable, placement becomes unsafe, bonding becomes inconsistent, and neighbouring lashes can become stuck together. Today, you will practise the foundation skill that makes classic application precise: preparing the natural lashes and isolating one lash at a time.</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Every classic extension must be attached to one suitable natural lash, not two or three joined together. Correct isolation protects the lash cycle, allows natural movement, and prevents discomfort when the lashes grow out. It also gives you a clear working surface, so you can place the extension accurately in the next lesson.</a:t>
            </a:r>
          </a:p>
          <a:p xmlns:a="http://schemas.openxmlformats.org/drawingml/2006/main">
            <a:r>
              <a:t/>
            </a:r>
          </a:p>
          <a:p xmlns:a="http://schemas.openxmlformats.org/drawingml/2006/main">
            <a:r>
              <a:t>Your aim is not speed. Your aim is repeatable control. You should be able to prepare the lashes, position your hands comfortably, isolate one natural lash, visually confirm the isolation, and maintain that separation while you prepare for placement. Practise this on a mannequin and have your technique reviewed by a suitably qualified lash educator before working on a client.</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preparation. In a professional service, follow the product manufacturer’s instructions and your workplace hygiene procedure. Remove eye makeup and residue using a lash-safe cleanser or foam that is appropriate for the client and compatible with your adhesive system. Do not assume that every cleanser, oil, moisturiser or remover is suitable. Oil or residue on the natural lashes can interfere with bonding.</a:t>
            </a:r>
          </a:p>
          <a:p xmlns:a="http://schemas.openxmlformats.org/drawingml/2006/main">
            <a:r>
              <a:t/>
            </a:r>
          </a:p>
          <a:p xmlns:a="http://schemas.openxmlformats.org/drawingml/2006/main">
            <a:r>
              <a:t>Use a clean applicator or lint-free material as directed by your system. Keep product away from the eye itself, and never scrub aggressively. Rinse or remove residue according to the product instructions. The lashes must be clean and fully dry before isolation and adhesive work. On your mannequin, practise the same sequence: cleanse appropriately, remove excess moisture, and allow the lashes to dry before you begin.</a:t>
            </a:r>
          </a:p>
          <a:p xmlns:a="http://schemas.openxmlformats.org/drawingml/2006/main">
            <a:r>
              <a:t/>
            </a:r>
          </a:p>
          <a:p xmlns:a="http://schemas.openxmlformats.org/drawingml/2006/main">
            <a:r>
              <a:t>Move to positioning. Your model or client should be supported comfortably, with the head stable and the eyes closed. For mannequin practice, place the mannequin at a height that allows you to keep your shoulders relaxed and your wrists supported. Avoid bending your neck over the work or reaching forward with your arm.</a:t>
            </a:r>
          </a:p>
          <a:p xmlns:a="http://schemas.openxmlformats.org/drawingml/2006/main">
            <a:r>
              <a:t/>
            </a:r>
          </a:p>
          <a:p xmlns:a="http://schemas.openxmlformats.org/drawingml/2006/main">
            <a:r>
              <a:t>Position your light so you can see the lash line clearly without creating glare. Your non-dominant hand should help stabilise the working area, while your dominant hand controls the isolation tweezer. Keep both elbows supported where possible. Stability comes from your whole posture, not only from squeezing the tweezer.</a:t>
            </a:r>
          </a:p>
          <a:p xmlns:a="http://schemas.openxmlformats.org/drawingml/2006/main">
            <a:r>
              <a:t/>
            </a:r>
          </a:p>
          <a:p xmlns:a="http://schemas.openxmlformats.org/drawingml/2006/main">
            <a:r>
              <a:t>Hold the isolation tweezer with a relaxed three-finger grip. Place the thumb and index finger on the tweezer arms, with the middle finger supporting control. Keep the grip light enough that the tips open and close smoothly. Do not hold the tweezer at the very end, because this reduces control. Do not grip so tightly that your hand begins to shake.</a:t>
            </a:r>
          </a:p>
          <a:p xmlns:a="http://schemas.openxmlformats.org/drawingml/2006/main">
            <a:r>
              <a:t/>
            </a:r>
          </a:p>
          <a:p xmlns:a="http://schemas.openxmlformats.org/drawingml/2006/main">
            <a:r>
              <a:t>Now identify one natural lash. Approach the lash line from a clear angle, usually from above or slightly to the side, depending on your tweezer shape and the direction of the lash. Use the tweezer tips to separate neighbouring lashes. Start near the base, but do not poke or scrape the skin. You are creating a clean pathway around one lash, not pulling the lash out of position.</a:t>
            </a:r>
          </a:p>
          <a:p xmlns:a="http://schemas.openxmlformats.org/drawingml/2006/main">
            <a:r>
              <a:t/>
            </a:r>
          </a:p>
          <a:p xmlns:a="http://schemas.openxmlformats.org/drawingml/2006/main">
            <a:r>
              <a:t>A useful sequence is separate, select, check and hold. First, separate a small group of lashes. Second, select one natural lash that is long enough and healthy enough for the intended extension. Third, check that no neighbouring lash is caught between the tweezer tips. Fourth, maintain the isolation while you prepare for pickup and placement.</a:t>
            </a:r>
          </a:p>
          <a:p xmlns:a="http://schemas.openxmlformats.org/drawingml/2006/main">
            <a:r>
              <a:t/>
            </a:r>
          </a:p>
          <a:p xmlns:a="http://schemas.openxmlformats.org/drawingml/2006/main">
            <a:r>
              <a:t>For a worked example, imagine you have selected a lash in the centre of the mannequin’s eye. You open the isolation tweezer, enter from the side, and gently move the lashes on the left away from your target. Then you move the lashes on the right away. Pause. Look from the base to the tip. If you can see one base, one shaft and one free tip, you have a clearer isolation. If two lashes move together when you gently reposition the selected lash, release and separate again. Do not proceed simply because the top of the lashes looks separated.</a:t>
            </a:r>
          </a:p>
          <a:p xmlns:a="http://schemas.openxmlformats.org/drawingml/2006/main">
            <a:r>
              <a:t/>
            </a:r>
          </a:p>
          <a:p xmlns:a="http://schemas.openxmlformats.org/drawingml/2006/main">
            <a:r>
              <a:t>Maintain isolation throughout the next stages. The lash must remain separated during pickup, approach and bonding. If your isolation hand shifts, if the selected lash rotates, or if another lash slips into the gap, stop and reset. Slow movement is safer and more accurate than trying to rescue a poor isolation quickly.</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isolating from the middle or tip only. This can leave the bases joined, creating an attachment to more than one natural lash. Correct this by checking the base and separating close to the lash line without touching the skin.</a:t>
            </a:r>
          </a:p>
          <a:p xmlns:a="http://schemas.openxmlformats.org/drawingml/2006/main">
            <a:r>
              <a:t/>
            </a:r>
          </a:p>
          <a:p xmlns:a="http://schemas.openxmlformats.org/drawingml/2006/main">
            <a:r>
              <a:t>Another mistake is squeezing too hard. Excess pressure can make the tweezer shake and can cause you to lose the lash when you try to move it. Relax your fingers and support your wrist.</a:t>
            </a:r>
          </a:p>
          <a:p xmlns:a="http://schemas.openxmlformats.org/drawingml/2006/main">
            <a:r>
              <a:t/>
            </a:r>
          </a:p>
          <a:p xmlns:a="http://schemas.openxmlformats.org/drawingml/2006/main">
            <a:r>
              <a:t>You may also see crossed lashes. A crossed lash is sitting over or under another lash and can be mistaken for a single target. Trace each lash from base to tip before progressing. If the paths cross, separate them gently and reassess.</a:t>
            </a:r>
          </a:p>
          <a:p xmlns:a="http://schemas.openxmlformats.org/drawingml/2006/main">
            <a:r>
              <a:t/>
            </a:r>
          </a:p>
          <a:p xmlns:a="http://schemas.openxmlformats.org/drawingml/2006/main">
            <a:r>
              <a:t>Joined lashes are another warning sign. If two lashes move together, stop. Never force them apart with a sharp movement. Reposition your tweezer and separate them gradually.</a:t>
            </a:r>
          </a:p>
          <a:p xmlns:a="http://schemas.openxmlformats.org/drawingml/2006/main">
            <a:r>
              <a:t/>
            </a:r>
          </a:p>
          <a:p xmlns:a="http://schemas.openxmlformats.org/drawingml/2006/main">
            <a:r>
              <a:t>Finally, avoid rushing because an isolation initially looks correct. Check again immediately before pickup, again during approach, and once more after placement. On a mannequin, practise ten isolations without attaching extensions. Observe whether each target remains separate for at least several seconds before you release it.</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 have prepared the lashes by using a suitable, compatible cleansing method and ensuring they are dry. You have positioned the mannequin, your light and your hands for comfort and control. You have used a relaxed tweezer grip and practised separating one natural lash from its neighbours.</a:t>
            </a:r>
          </a:p>
          <a:p xmlns:a="http://schemas.openxmlformats.org/drawingml/2006/main">
            <a:r>
              <a:t/>
            </a:r>
          </a:p>
          <a:p xmlns:a="http://schemas.openxmlformats.org/drawingml/2006/main">
            <a:r>
              <a:t>Remember the sequence: separate, select, check and hold. Look at the base, shaft and tip. If lashes cross, join or move together, reset the isolation before continuing. Your priority is controlled, deliberate movement, not speed.</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Complete a mannequin isolation drill before the next lesson. Perform three rounds of ten isolations. In each round, pause after every isolation and check the base, shaft and tip. Record how many remain correctly isolated without adjustment. If you cannot achieve consistent isolation, continue practising and arrange review with your educator before progressing to client work. In the next lesson, you will use this controlled isolation to practise classic placement, bonding and direction.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Complete a mannequin isolation drill before the next lesson. Perform three rounds of ten isolations. In each round, pause after every isolation and check the base, shaft and tip. Record how many remain correctly isolated without adjustment. If you cannot achieve consistent isolation, continue practising and arrange review with your educator before progressing to client work. In the next lesson, you will use this controlled isolation to practise classic placement, bonding and direction.</a:t>
            </a:r>
          </a:p>
          <a:p xmlns:a="http://schemas.openxmlformats.org/drawingml/2006/main">
            <a:r>
              <a:t>Source: existing CreatorClaw course Lesson 5: Natural Lash Preparation and Isolation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6: Classic Placement, Bonding and Direction</a:t>
            </a:r>
          </a:p>
          <a:p xmlns:a="http://schemas.openxmlformats.org/drawingml/2006/main">
            <a:r>
              <a:t>Hook:</a:t>
            </a:r>
          </a:p>
          <a:p xmlns:a="http://schemas.openxmlformats.org/drawingml/2006/main">
            <a:r>
              <a:t/>
            </a:r>
          </a:p>
          <a:p xmlns:a="http://schemas.openxmlformats.org/drawingml/2006/main">
            <a:r>
              <a:t>A classic lash extension should look as though it has grown directly from the natural lash. That result depends on three controls: the amount of adhesive, the distance from the skin, and the direction of the bond. If any one of these is inconsistent, the set can look uneven, feel uncomfortable, or create stickies. In this lesson, you will place and assess a single extension on a mannequin before progressing to educator-supervised model practice.</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Classic application means one extension is bonded to one isolated natural lash. The natural lash must remain separate, comfortable and free to grow. A suitable extension, correctly placed, creates a clean, lightweight bond. An unsuitable extension can overload the natural lash or create poor direction.</a:t>
            </a:r>
          </a:p>
          <a:p xmlns:a="http://schemas.openxmlformats.org/drawingml/2006/main">
            <a:r>
              <a:t/>
            </a:r>
          </a:p>
          <a:p xmlns:a="http://schemas.openxmlformats.org/drawingml/2006/main">
            <a:r>
              <a:t>Your application must never touch the eyelid or skin. Adhesive must be used according to the manufacturer’s instructions, including storage, working time and curing requirements. A mannequin lets you practise movement and consistency without placing a client at risk. Client work must wait until your isolation, placement and separation have been reviewed by a suitably qualified lash educator.</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your prepared mannequin, clean tools, suitable extensions, adhesive, tweezers and a timer if required by your training system. Keep your work area organised so you do not reach across adhesive or lose sight of the isolated lash.</a:t>
            </a:r>
          </a:p>
          <a:p xmlns:a="http://schemas.openxmlformats.org/drawingml/2006/main">
            <a:r>
              <a:t/>
            </a:r>
          </a:p>
          <a:p xmlns:a="http://schemas.openxmlformats.org/drawingml/2006/main">
            <a:r>
              <a:t>First, select the extension. Match the extension to the isolated natural lash rather than choosing only by the look you want. Consider length, diameter and curl. The extension should be appropriate for the strength and thickness of the natural lash, and it should not create excessive weight or leverage. Follow the diameter and length limits taught by your educator. When practising, use a consistent tray section so you can identify your chosen length and curl quickly.</a:t>
            </a:r>
          </a:p>
          <a:p xmlns:a="http://schemas.openxmlformats.org/drawingml/2006/main">
            <a:r>
              <a:t/>
            </a:r>
          </a:p>
          <a:p xmlns:a="http://schemas.openxmlformats.org/drawingml/2006/main">
            <a:r>
              <a:t>Next, pick up the extension with your application tweezer. Grip it close enough to control it, but not so close that you cannot see the base. Keep the extension straight and avoid crushing or bending the base. Check that the base is clean, even and free from a split or hook.</a:t>
            </a:r>
          </a:p>
          <a:p xmlns:a="http://schemas.openxmlformats.org/drawingml/2006/main">
            <a:r>
              <a:t/>
            </a:r>
          </a:p>
          <a:p xmlns:a="http://schemas.openxmlformats.org/drawingml/2006/main">
            <a:r>
              <a:t>Now control the adhesive. Gently agitate the adhesive only as directed by the manufacturer. Pick up one extension and dip the base once into the adhesive. The adhesive should coat the lower bonding area in a small, controlled amount. You are not trying to create a large bead. Do not repeatedly dip the extension, wipe it back and forth on the nozzle, or add more adhesive because the first pickup looks small. Repeated dipping increases the risk of excess product, poor curing and a bulky bond.</a:t>
            </a:r>
          </a:p>
          <a:p xmlns:a="http://schemas.openxmlformats.org/drawingml/2006/main">
            <a:r>
              <a:t/>
            </a:r>
          </a:p>
          <a:p xmlns:a="http://schemas.openxmlformats.org/drawingml/2006/main">
            <a:r>
              <a:t>Move directly from pickup to placement within the adhesive’s working time. Position the extension alongside the isolated natural lash, not across several lashes. Place the extension so the base sits approximately 0.5 to 1 millimetre away from the skin, or within the spacing specified by your educator and product system. This distance must be consistent. The base must not touch the eyelid, waterline or surrounding skin.</a:t>
            </a:r>
          </a:p>
          <a:p xmlns:a="http://schemas.openxmlformats.org/drawingml/2006/main">
            <a:r>
              <a:t/>
            </a:r>
          </a:p>
          <a:p xmlns:a="http://schemas.openxmlformats.org/drawingml/2006/main">
            <a:r>
              <a:t>The bonding zone is the area where the extension and natural lash run together. Aim for a smooth, secure bond along the lower section of the extension, commonly around 2 to 3 millimetres of contact, depending on the extension and technique you are being taught. The bond should sit on the natural lash, not float above it and not form a heavy blob at the base. Hold the extension steady long enough for the adhesive to set according to the product instructions. Do not assume that air movement or waving the tweezer makes every adhesive cure safely.</a:t>
            </a:r>
          </a:p>
          <a:p xmlns:a="http://schemas.openxmlformats.org/drawingml/2006/main">
            <a:r>
              <a:t/>
            </a:r>
          </a:p>
          <a:p xmlns:a="http://schemas.openxmlformats.org/drawingml/2006/main">
            <a:r>
              <a:t>Now check direction. Follow the natural lash’s growth direction from the base outward. The extension should sit parallel to the natural lash and point in the intended direction. Do not force a straight extension onto a natural lash that grows sharply sideways without adjusting your placement or selecting a more suitable option. Keep the extension away from the eyelid and from neighbouring lashes.</a:t>
            </a:r>
          </a:p>
          <a:p xmlns:a="http://schemas.openxmlformats.org/drawingml/2006/main">
            <a:r>
              <a:t/>
            </a:r>
          </a:p>
          <a:p xmlns:a="http://schemas.openxmlformats.org/drawingml/2006/main">
            <a:r>
              <a:t>For a worked example, imagine you have isolated a healthy, medium-thickness natural lash in the centre of the mannequin eye. You select an extension with a moderate length and curl that matches your course specification. You pick it up once, collect a small amount of adhesive, and place it 0.5 to 1 millimetre from the skin. You align it with the natural lash, keep the bases parallel, and hold it until the adhesive has set. You then release the extension and gently move the neighbouring lashes apart to confirm that only one natural lash is bonded.</a:t>
            </a:r>
          </a:p>
          <a:p xmlns:a="http://schemas.openxmlformats.org/drawingml/2006/main">
            <a:r>
              <a:t/>
            </a:r>
          </a:p>
          <a:p xmlns:a="http://schemas.openxmlformats.org/drawingml/2006/main">
            <a:r>
              <a:t>After every placement, perform a separation check. Use your isolation tweezer to trace around the bonded lash and separate any adjacent natural lashes. A sticky is present when two or more lashes are joined by adhesive. Correct it immediately, before the adhesive cures further. Never pull aggressively. Re-isolate the lashes with controlled tweezer movements, and ask your educator to review any bond that cannot be safely separated.</a:t>
            </a:r>
          </a:p>
          <a:p xmlns:a="http://schemas.openxmlformats.org/drawingml/2006/main">
            <a:r>
              <a:t/>
            </a:r>
          </a:p>
          <a:p xmlns:a="http://schemas.openxmlformats.org/drawingml/2006/main">
            <a:r>
              <a:t>Assess symmetry across the mannequin. Compare the direction and visible height of extensions on the left and right sides. Check that the extensions are not crossing, twisting, leaning into the eyelid or creating sudden changes in angle. At this stage, consistency matters more than speed. Record the number of placements completed, your adhesive control, spacing, direction, separation and any educator feedback.</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choosing an extension because it looks dramatic rather than because the natural lash can support it. Correct this by checking suitability before pickup.</a:t>
            </a:r>
          </a:p>
          <a:p xmlns:a="http://schemas.openxmlformats.org/drawingml/2006/main">
            <a:r>
              <a:t/>
            </a:r>
          </a:p>
          <a:p xmlns:a="http://schemas.openxmlformats.org/drawingml/2006/main">
            <a:r>
              <a:t>Another mistake is taking too much adhesive or dipping repeatedly. Use one controlled pickup and observe the base before placement.</a:t>
            </a:r>
          </a:p>
          <a:p xmlns:a="http://schemas.openxmlformats.org/drawingml/2006/main">
            <a:r>
              <a:t/>
            </a:r>
          </a:p>
          <a:p xmlns:a="http://schemas.openxmlformats.org/drawingml/2006/main">
            <a:r>
              <a:t>Placing too close to the skin causes discomfort and may irritate the eyelid. Placing too far away creates a visible gap and weak-looking attachment. Practise the same safe spacing on every lash.</a:t>
            </a:r>
          </a:p>
          <a:p xmlns:a="http://schemas.openxmlformats.org/drawingml/2006/main">
            <a:r>
              <a:t/>
            </a:r>
          </a:p>
          <a:p xmlns:a="http://schemas.openxmlformats.org/drawingml/2006/main">
            <a:r>
              <a:t>If the extension is not parallel, it may cross neighbouring lashes or grow in an untidy direction. Release it, assess the natural lash angle and reposition only while the adhesive remains workable.</a:t>
            </a:r>
          </a:p>
          <a:p xmlns:a="http://schemas.openxmlformats.org/drawingml/2006/main">
            <a:r>
              <a:t/>
            </a:r>
          </a:p>
          <a:p xmlns:a="http://schemas.openxmlformats.org/drawingml/2006/main">
            <a:r>
              <a:t>Finally, do not ignore stickies. A set can appear neat from above while adjacent lashes remain bonded underneath. Check from multiple angles and separate before the adhesive cures.</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 select an extension suitable for the isolated natural lash, pick it up once and control the adhesive amount. You place it close to, but not touching, the skin, with a clean bonding zone on the natural lash. You keep the extension parallel to the natural lash direction, then check separation, symmetry and stickies. You also record feedback on placement, direction, speed and consistency. Every mannequin practice cycle should improve one observable part of your technique.</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Complete a mannequin practice cycle using at least ten isolated natural lashes. For each placement, check extension suitability, one-dip adhesive control, safe spacing, parallel direction and complete separation. Photograph or show your result to your educator, then record their feedback under four headings: placement, direction, speed and consistency. Do not progress to client work until your educator has reviewed your bonds and confirmed that you are ready for supervised model practice.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A classic lash extension should look as though it has grown directly from the natural lash. That result depends on three controls: the amount of adhesive, the distance from the skin, and the direction of the bond. If any one of these is inconsistent, the set can look uneven, feel uncomfortable, or create stickies. In this lesson, you will place and assess a single extension on a mannequin before progressing to educator-supervised model practice.</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Classic application means one extension is bonded to one isolated natural lash. The natural lash must remain separate, comfortable and free to grow. A suitable extension, correctly placed, creates a clean, lightweight bond. An unsuitable extension can overload the natural lash or create poor direction.</a:t>
            </a:r>
          </a:p>
          <a:p xmlns:a="http://schemas.openxmlformats.org/drawingml/2006/main">
            <a:r>
              <a:t/>
            </a:r>
          </a:p>
          <a:p xmlns:a="http://schemas.openxmlformats.org/drawingml/2006/main">
            <a:r>
              <a:t>Your application must never touch the eyelid or skin. Adhesive must be used according to the manufacturer’s instructions, including storage, working time and curing requirements. A mannequin lets you practise movement and consistency without placing a client at risk. Client work must wait until your isolation, placement and separation have been reviewed by a suitably qualified lash educator.</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your prepared mannequin, clean tools, suitable extensions, adhesive, tweezers and a timer if required by your training system. Keep your work area organised so you do not reach across adhesive or lose sight of the isolated lash.</a:t>
            </a:r>
          </a:p>
          <a:p xmlns:a="http://schemas.openxmlformats.org/drawingml/2006/main">
            <a:r>
              <a:t/>
            </a:r>
          </a:p>
          <a:p xmlns:a="http://schemas.openxmlformats.org/drawingml/2006/main">
            <a:r>
              <a:t>First, select the extension. Match the extension to the isolated natural lash rather than choosing only by the look you want. Consider length, diameter and curl. The extension should be appropriate for the strength and thickness of the natural lash, and it should not create excessive weight or leverage. Follow the diameter and length limits taught by your educator. When practising, use a consistent tray section so you can identify your chosen length and curl quickly.</a:t>
            </a:r>
          </a:p>
          <a:p xmlns:a="http://schemas.openxmlformats.org/drawingml/2006/main">
            <a:r>
              <a:t/>
            </a:r>
          </a:p>
          <a:p xmlns:a="http://schemas.openxmlformats.org/drawingml/2006/main">
            <a:r>
              <a:t>Next, pick up the extension with your application tweezer. Grip it close enough to control it, but not so close that you cannot see the base. Keep the extension straight and avoid crushing or bending the base. Check that the base is clean, even and free from a split or hook.</a:t>
            </a:r>
          </a:p>
          <a:p xmlns:a="http://schemas.openxmlformats.org/drawingml/2006/main">
            <a:r>
              <a:t/>
            </a:r>
          </a:p>
          <a:p xmlns:a="http://schemas.openxmlformats.org/drawingml/2006/main">
            <a:r>
              <a:t>Now control the adhesive. Gently agitate the adhesive only as directed by the manufacturer. Pick up one extension and dip the base once into the adhesive. The adhesive should coat the lower bonding area in a small, controlled amount. You are not trying to create a large bead. Do not repeatedly dip the extension, wipe it back and forth on the nozzle, or add more adhesive because the first pickup looks small. Repeated dipping increases the risk of excess product, poor curing and a bulky bond.</a:t>
            </a:r>
          </a:p>
          <a:p xmlns:a="http://schemas.openxmlformats.org/drawingml/2006/main">
            <a:r>
              <a:t/>
            </a:r>
          </a:p>
          <a:p xmlns:a="http://schemas.openxmlformats.org/drawingml/2006/main">
            <a:r>
              <a:t>Move directly from pickup to placement within the adhesive’s working time. Position the extension alongside the isolated natural lash, not across several lashes. Place the extension so the base sits approximately 0.5 to 1 millimetre away from the skin, or within the spacing specified by your educator and product system. This distance must be consistent. The base must not touch the eyelid, waterline or surrounding skin.</a:t>
            </a:r>
          </a:p>
          <a:p xmlns:a="http://schemas.openxmlformats.org/drawingml/2006/main">
            <a:r>
              <a:t/>
            </a:r>
          </a:p>
          <a:p xmlns:a="http://schemas.openxmlformats.org/drawingml/2006/main">
            <a:r>
              <a:t>The bonding zone is the area where the extension and natural lash run together. Aim for a smooth, secure bond along the lower section of the extension, commonly around 2 to 3 millimetres of contact, depending on the extension and technique you are being taught. The bond should sit on the natural lash, not float above it and not form a heavy blob at the base. Hold the extension steady long enough for the adhesive to set according to the product instructions. Do not assume that air movement or waving the tweezer makes every adhesive cure safely.</a:t>
            </a:r>
          </a:p>
          <a:p xmlns:a="http://schemas.openxmlformats.org/drawingml/2006/main">
            <a:r>
              <a:t/>
            </a:r>
          </a:p>
          <a:p xmlns:a="http://schemas.openxmlformats.org/drawingml/2006/main">
            <a:r>
              <a:t>Now check direction. Follow the natural lash’s growth direction from the base outward. The extension should sit parallel to the natural lash and point in the intended direction. Do not force a straight extension onto a natural lash that grows sharply sideways without adjusting your placement or selecting a more suitable option. Keep the extension away from the eyelid and from neighbouring lashes.</a:t>
            </a:r>
          </a:p>
          <a:p xmlns:a="http://schemas.openxmlformats.org/drawingml/2006/main">
            <a:r>
              <a:t/>
            </a:r>
          </a:p>
          <a:p xmlns:a="http://schemas.openxmlformats.org/drawingml/2006/main">
            <a:r>
              <a:t>For a worked example, imagine you have isolated a healthy, medium-thickness natural lash in the centre of the mannequin eye. You select an extension with a moderate length and curl that matches your course specification. You pick it up once, collect a small amount of adhesive, and place it 0.5 to 1 millimetre from the skin. You align it with the natural lash, keep the bases parallel, and hold it until the adhesive has set. You then release the extension and gently move the neighbouring lashes apart to confirm that only one natural lash is bonded.</a:t>
            </a:r>
          </a:p>
          <a:p xmlns:a="http://schemas.openxmlformats.org/drawingml/2006/main">
            <a:r>
              <a:t/>
            </a:r>
          </a:p>
          <a:p xmlns:a="http://schemas.openxmlformats.org/drawingml/2006/main">
            <a:r>
              <a:t>After every placement, perform a separation check. Use your isolation tweezer to trace around the bonded lash and separate any adjacent natural lashes. A sticky is present when two or more lashes are joined by adhesive. Correct it immediately, before the adhesive cures further. Never pull aggressively. Re-isolate the lashes with controlled tweezer movements, and ask your educator to review any bond that cannot be safely separated.</a:t>
            </a:r>
          </a:p>
          <a:p xmlns:a="http://schemas.openxmlformats.org/drawingml/2006/main">
            <a:r>
              <a:t/>
            </a:r>
          </a:p>
          <a:p xmlns:a="http://schemas.openxmlformats.org/drawingml/2006/main">
            <a:r>
              <a:t>Assess symmetry across the mannequin. Compare the direction and visible height of extensions on the left and right sides. Check that the extensions are not crossing, twisting, leaning into the eyelid or creating sudden changes in angle. At this stage, consistency matters more than speed. Record the number of placements completed, your adhesive control, spacing, direction, separation and any educator feedback.</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choosing an extension because it looks dramatic rather than because the natural lash can support it. Correct this by checking suitability before pickup.</a:t>
            </a:r>
          </a:p>
          <a:p xmlns:a="http://schemas.openxmlformats.org/drawingml/2006/main">
            <a:r>
              <a:t/>
            </a:r>
          </a:p>
          <a:p xmlns:a="http://schemas.openxmlformats.org/drawingml/2006/main">
            <a:r>
              <a:t>Another mistake is taking too much adhesive or dipping repeatedly. Use one controlled pickup and observe the base before placement.</a:t>
            </a:r>
          </a:p>
          <a:p xmlns:a="http://schemas.openxmlformats.org/drawingml/2006/main">
            <a:r>
              <a:t/>
            </a:r>
          </a:p>
          <a:p xmlns:a="http://schemas.openxmlformats.org/drawingml/2006/main">
            <a:r>
              <a:t>Placing too close to the skin causes discomfort and may irritate the eyelid. Placing too far away creates a visible gap and weak-looking attachment. Practise the same safe spacing on every lash.</a:t>
            </a:r>
          </a:p>
          <a:p xmlns:a="http://schemas.openxmlformats.org/drawingml/2006/main">
            <a:r>
              <a:t/>
            </a:r>
          </a:p>
          <a:p xmlns:a="http://schemas.openxmlformats.org/drawingml/2006/main">
            <a:r>
              <a:t>If the extension is not parallel, it may cross neighbouring lashes or grow in an untidy direction. Release it, assess the natural lash angle and reposition only while the adhesive remains workable.</a:t>
            </a:r>
          </a:p>
          <a:p xmlns:a="http://schemas.openxmlformats.org/drawingml/2006/main">
            <a:r>
              <a:t/>
            </a:r>
          </a:p>
          <a:p xmlns:a="http://schemas.openxmlformats.org/drawingml/2006/main">
            <a:r>
              <a:t>Finally, do not ignore stickies. A set can appear neat from above while adjacent lashes remain bonded underneath. Check from multiple angles and separate before the adhesive cures.</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 select an extension suitable for the isolated natural lash, pick it up once and control the adhesive amount. You place it close to, but not touching, the skin, with a clean bonding zone on the natural lash. You keep the extension parallel to the natural lash direction, then check separation, symmetry and stickies. You also record feedback on placement, direction, speed and consistency. Every mannequin practice cycle should improve one observable part of your technique.</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Complete a mannequin practice cycle using at least ten isolated natural lashes. For each placement, check extension suitability, one-dip adhesive control, safe spacing, parallel direction and complete separation. Photograph or show your result to your educator, then record their feedback under four headings: placement, direction, speed and consistency. Do not progress to client work until your educator has reviewed your bonds and confirmed that you are ready for supervised model practice.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Complete a mannequin practice cycle using at least ten isolated natural lashes. For each placement, check extension suitability, one-dip adhesive control, safe spacing, parallel direction and complete separation. Photograph or show your result to your educator, then record their feedback under four headings: placement, direction, speed and consistency. Do not progress to client work until your educator has reviewed your bonds and confirmed that you are ready for supervised model practice.</a:t>
            </a:r>
          </a:p>
          <a:p xmlns:a="http://schemas.openxmlformats.org/drawingml/2006/main">
            <a:r>
              <a:t>Source: existing CreatorClaw course Lesson 6: Classic Placement, Bonding and Direction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bc02a94cfc34f1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22ecfe7e1cb4a0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4105faf7cda4f4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4d635f656964d4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2548bbdd274432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e1dda0376764fb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A74CFCB-4E81-437A-AB71-1DA6428EBCB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6AAE91D-8D2B-45FB-B9CA-BEAF372317E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FDD8040-C023-4C4E-A587-82E9E2AF56F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1326375-0E61-46EF-B1E2-5AF08581D17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9FB8130-27BB-40F6-A35E-39AE835A3AB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8A2E06C-190F-424E-9C79-2BD12D9DF9E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D3F4777-9B5E-453E-87FC-2194AFB8038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698D171-B2E0-4A48-88A2-FBC7706851D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4335095-2049-4E06-9D6D-EAFB467A909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C2132D5-04BC-4281-AA40-00577ED5F27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417686456924c6c" /><Relationship Type="http://schemas.openxmlformats.org/officeDocument/2006/relationships/slideLayout" Target="/ppt/slideLayouts/slideLayout1.xml" Id="Ra8787cd3d7584f9b" /><Relationship Type="http://schemas.openxmlformats.org/officeDocument/2006/relationships/slideLayout" Target="/ppt/slideLayouts/slideLayout2.xml" Id="R7f52d32bce244ebe" /><Relationship Type="http://schemas.openxmlformats.org/officeDocument/2006/relationships/slideLayout" Target="/ppt/slideLayouts/slideLayout3.xml" Id="R7d0108d2857a4c63" /><Relationship Type="http://schemas.openxmlformats.org/officeDocument/2006/relationships/slideLayout" Target="/ppt/slideLayouts/slideLayout4.xml" Id="Rf5dccb0f1dcf4feb" /><Relationship Type="http://schemas.openxmlformats.org/officeDocument/2006/relationships/slideLayout" Target="/ppt/slideLayouts/slideLayout5.xml" Id="R0aa207ed46df4a13" /><Relationship Type="http://schemas.openxmlformats.org/officeDocument/2006/relationships/slideLayout" Target="/ppt/slideLayouts/slideLayout6.xml" Id="Rdfefbe12a441455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787cd3d7584f9b"/>
    <p:sldLayoutId xmlns:r="http://schemas.openxmlformats.org/officeDocument/2006/relationships" id="2147483650" r:id="R7f52d32bce244ebe"/>
    <p:sldLayoutId xmlns:r="http://schemas.openxmlformats.org/officeDocument/2006/relationships" id="2147483651" r:id="R7d0108d2857a4c63"/>
    <p:sldLayoutId xmlns:r="http://schemas.openxmlformats.org/officeDocument/2006/relationships" id="2147483652" r:id="Rf5dccb0f1dcf4feb"/>
    <p:sldLayoutId xmlns:r="http://schemas.openxmlformats.org/officeDocument/2006/relationships" id="2147483653" r:id="R0aa207ed46df4a13"/>
    <p:sldLayoutId xmlns:r="http://schemas.openxmlformats.org/officeDocument/2006/relationships" id="2147483654" r:id="Rdfefbe12a441455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47957cd33d049f4" /><Relationship Type="http://schemas.openxmlformats.org/officeDocument/2006/relationships/notesSlide" Target="/ppt/notesSlides/notesSlide1.xml" Id="Rc69328d9509c4cb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a45206aeb0c460a" /><Relationship Type="http://schemas.openxmlformats.org/officeDocument/2006/relationships/notesSlide" Target="/ppt/notesSlides/notesSlide2.xml" Id="R46b46d2403a0469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1c10670232840a5" /><Relationship Type="http://schemas.openxmlformats.org/officeDocument/2006/relationships/notesSlide" Target="/ppt/notesSlides/notesSlide3.xml" Id="R7c7b030970f941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2525dd9350247ba" /><Relationship Type="http://schemas.openxmlformats.org/officeDocument/2006/relationships/notesSlide" Target="/ppt/notesSlides/notesSlide4.xml" Id="R529a1106490c47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6ddbce807594e39" /><Relationship Type="http://schemas.openxmlformats.org/officeDocument/2006/relationships/notesSlide" Target="/ppt/notesSlides/notesSlide5.xml" Id="R5c98354111f946c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f8cb3c8342f4be3" /><Relationship Type="http://schemas.openxmlformats.org/officeDocument/2006/relationships/notesSlide" Target="/ppt/notesSlides/notesSlide6.xml" Id="R0302f4c3270944e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2a8d4c96dc84a8b" /><Relationship Type="http://schemas.openxmlformats.org/officeDocument/2006/relationships/notesSlide" Target="/ppt/notesSlides/notesSlide7.xml" Id="Rbb5eb63d95454a8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a1245f1bbfd46be" /><Relationship Type="http://schemas.openxmlformats.org/officeDocument/2006/relationships/notesSlide" Target="/ppt/notesSlides/notesSlide8.xml" Id="R75bbf80079f34d1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a120e0efb5a43f6" /><Relationship Type="http://schemas.openxmlformats.org/officeDocument/2006/relationships/notesSlide" Target="/ppt/notesSlides/notesSlide9.xml" Id="R20b5ca4dca2d4b7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deeed1dc0ee4db2" /><Relationship Type="http://schemas.openxmlformats.org/officeDocument/2006/relationships/notesSlide" Target="/ppt/notesSlides/notesSlide10.xml" Id="R8b5d60398ddb48fb" /></Relationships>
</file>

<file path=ppt/slides/slide1.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9F5AF76-A971-4D17-B544-24C625671CF3}"/>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PROFESSIONAL LASH EXTENSION FOUNDATION COURSE  /  MODULE 2</a:t>
            </a:r>
          </a:p>
        </p:txBody>
      </p:sp>
      <p:sp>
        <p:nvSpPr>
          <p:cNvPr id="2" name="">
            <a:extLst xmlns:a="http://schemas.openxmlformats.org/drawingml/2006/main">
              <a:ext uri="{FF2B5EF4-FFF2-40B4-BE49-F238E27FC236}">
                <a16:creationId xmlns:a16="http://schemas.microsoft.com/office/drawing/2014/main" id="{25795097-3DF5-421C-A19F-CFDEED28283A}"/>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Health, safety and classic application</a:t>
            </a:r>
          </a:p>
        </p:txBody>
      </p:sp>
      <p:sp>
        <p:nvSpPr>
          <p:cNvPr id="3" name="">
            <a:extLst xmlns:a="http://schemas.openxmlformats.org/drawingml/2006/main">
              <a:ext uri="{FF2B5EF4-FFF2-40B4-BE49-F238E27FC236}">
                <a16:creationId xmlns:a16="http://schemas.microsoft.com/office/drawing/2014/main" id="{411922EA-5A1A-4FC0-B991-843E000A57F2}"/>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88A53204-4F74-498E-A5BD-0B5ADB03BC39}"/>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01</a:t>
            </a:r>
          </a:p>
        </p:txBody>
      </p:sp>
      <p:sp>
        <p:nvSpPr>
          <p:cNvPr id="5" name="">
            <a:extLst xmlns:a="http://schemas.openxmlformats.org/drawingml/2006/main">
              <a:ext uri="{FF2B5EF4-FFF2-40B4-BE49-F238E27FC236}">
                <a16:creationId xmlns:a16="http://schemas.microsoft.com/office/drawing/2014/main" id="{2DF2C8CA-21A9-4AB4-86C6-3E96DD3F501E}"/>
              </a:ext>
            </a:extLst>
          </p:cNvPr>
          <p:cNvSpPr>
            <a:spLocks xmlns:a="http://schemas.openxmlformats.org/drawingml/2006/main" noGrp="1"/>
          </p:cNvSpPr>
          <p:nvPr/>
        </p:nvSpPr>
        <p:spPr>
          <a:xfrm xmlns:a="http://schemas.openxmlformats.org/drawingml/2006/main">
            <a:off x="619125" y="285750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0">
                <a:solidFill>
                  <a:srgbClr val="173F35"/>
                </a:solidFill>
              </a:defRPr>
            </a:defPPr>
            <a:lvl1pPr>
              <a:defRPr sz="2550" b="0">
                <a:solidFill>
                  <a:srgbClr val="173F35"/>
                </a:solidFill>
              </a:defRPr>
            </a:lvl1pPr>
            <a:lvl2pPr>
              <a:defRPr sz="2550" b="0">
                <a:solidFill>
                  <a:srgbClr val="173F35"/>
                </a:solidFill>
              </a:defRPr>
            </a:lvl2pPr>
            <a:lvl3pPr>
              <a:defRPr sz="2550" b="0">
                <a:solidFill>
                  <a:srgbClr val="173F35"/>
                </a:solidFill>
              </a:defRPr>
            </a:lvl3pPr>
            <a:lvl4pPr>
              <a:defRPr sz="2550" b="0">
                <a:solidFill>
                  <a:srgbClr val="173F35"/>
                </a:solidFill>
              </a:defRPr>
            </a:lvl4pPr>
            <a:lvl5pPr>
              <a:defRPr sz="2550" b="0">
                <a:solidFill>
                  <a:srgbClr val="173F35"/>
                </a:solidFill>
              </a:defRPr>
            </a:lvl5pPr>
            <a:lvl6pPr>
              <a:defRPr sz="2550" b="0">
                <a:solidFill>
                  <a:srgbClr val="173F35"/>
                </a:solidFill>
              </a:defRPr>
            </a:lvl6pPr>
            <a:lvl7pPr>
              <a:defRPr sz="2550" b="0">
                <a:solidFill>
                  <a:srgbClr val="173F35"/>
                </a:solidFill>
              </a:defRPr>
            </a:lvl7pPr>
            <a:lvl8pPr>
              <a:defRPr sz="2550" b="0">
                <a:solidFill>
                  <a:srgbClr val="173F35"/>
                </a:solidFill>
              </a:defRPr>
            </a:lvl8pPr>
            <a:lvl9pPr>
              <a:defRPr sz="2550" b="0">
                <a:solidFill>
                  <a:srgbClr val="173F35"/>
                </a:solidFill>
              </a:defRPr>
            </a:lvl9pPr>
          </a:lstStyle>
          <a:p xmlns:a="http://schemas.openxmlformats.org/drawingml/2006/main">
            <a:pPr>
              <a:defRPr sz="2550" b="0">
                <a:solidFill>
                  <a:srgbClr val="173F35"/>
                </a:solidFill>
              </a:defRPr>
            </a:pPr>
            <a:r>
              <a:rPr sz="2550" b="0">
                <a:solidFill>
                  <a:srgbClr val="173F35"/>
                </a:solidFill>
              </a:rPr>
              <a:t>Lesson companion slides</a:t>
            </a:r>
          </a:p>
        </p:txBody>
      </p:sp>
      <p:sp>
        <p:nvSpPr>
          <p:cNvPr id="6" name="">
            <a:extLst xmlns:a="http://schemas.openxmlformats.org/drawingml/2006/main">
              <a:ext uri="{FF2B5EF4-FFF2-40B4-BE49-F238E27FC236}">
                <a16:creationId xmlns:a16="http://schemas.microsoft.com/office/drawing/2014/main" id="{4398E711-1493-48B8-B935-5F199DF30CEB}"/>
              </a:ext>
            </a:extLst>
          </p:cNvPr>
          <p:cNvSpPr>
            <a:spLocks xmlns:a="http://schemas.openxmlformats.org/drawingml/2006/main" noGrp="1"/>
          </p:cNvSpPr>
          <p:nvPr/>
        </p:nvSpPr>
        <p:spPr>
          <a:xfrm xmlns:a="http://schemas.openxmlformats.org/drawingml/2006/main">
            <a:off x="619125" y="3857625"/>
            <a:ext cx="10287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7726A"/>
                </a:solidFill>
              </a:defRPr>
            </a:defPPr>
            <a:lvl1pPr>
              <a:defRPr sz="2100" b="0">
                <a:solidFill>
                  <a:srgbClr val="57726A"/>
                </a:solidFill>
              </a:defRPr>
            </a:lvl1pPr>
            <a:lvl2pPr>
              <a:defRPr sz="2100" b="0">
                <a:solidFill>
                  <a:srgbClr val="57726A"/>
                </a:solidFill>
              </a:defRPr>
            </a:lvl2pPr>
            <a:lvl3pPr>
              <a:defRPr sz="2100" b="0">
                <a:solidFill>
                  <a:srgbClr val="57726A"/>
                </a:solidFill>
              </a:defRPr>
            </a:lvl3pPr>
            <a:lvl4pPr>
              <a:defRPr sz="2100" b="0">
                <a:solidFill>
                  <a:srgbClr val="57726A"/>
                </a:solidFill>
              </a:defRPr>
            </a:lvl4pPr>
            <a:lvl5pPr>
              <a:defRPr sz="2100" b="0">
                <a:solidFill>
                  <a:srgbClr val="57726A"/>
                </a:solidFill>
              </a:defRPr>
            </a:lvl5pPr>
            <a:lvl6pPr>
              <a:defRPr sz="2100" b="0">
                <a:solidFill>
                  <a:srgbClr val="57726A"/>
                </a:solidFill>
              </a:defRPr>
            </a:lvl6pPr>
            <a:lvl7pPr>
              <a:defRPr sz="2100" b="0">
                <a:solidFill>
                  <a:srgbClr val="57726A"/>
                </a:solidFill>
              </a:defRPr>
            </a:lvl7pPr>
            <a:lvl8pPr>
              <a:defRPr sz="2100" b="0">
                <a:solidFill>
                  <a:srgbClr val="57726A"/>
                </a:solidFill>
              </a:defRPr>
            </a:lvl8pPr>
            <a:lvl9pPr>
              <a:defRPr sz="2100" b="0">
                <a:solidFill>
                  <a:srgbClr val="57726A"/>
                </a:solidFill>
              </a:defRPr>
            </a:lvl9pPr>
          </a:lstStyle>
          <a:p xmlns:a="http://schemas.openxmlformats.org/drawingml/2006/main">
            <a:pPr>
              <a:defRPr sz="2100" b="0">
                <a:solidFill>
                  <a:srgbClr val="57726A"/>
                </a:solidFill>
              </a:defRPr>
            </a:pPr>
            <a:r>
              <a:rPr sz="2100" b="0">
                <a:solidFill>
                  <a:srgbClr val="57726A"/>
                </a:solidFill>
              </a:rPr>
              <a:t>Theory and guided practice</a:t>
            </a:r>
          </a:p>
          <a:p xmlns:a="http://schemas.openxmlformats.org/drawingml/2006/main">
            <a:pPr>
              <a:defRPr sz="2100" b="0">
                <a:solidFill>
                  <a:srgbClr val="57726A"/>
                </a:solidFill>
              </a:defRPr>
            </a:pPr>
            <a:r>
              <a:rPr sz="2100" b="0">
                <a:solidFill>
                  <a:srgbClr val="57726A"/>
                </a:solidFill>
              </a:rPr>
              <a:t>Practical competency requires educator assessment</a:t>
            </a:r>
          </a:p>
        </p:txBody>
      </p:sp>
    </p:spTree>
    <p:extLst>
      <p:ext uri="{BB962C8B-B14F-4D97-AF65-F5344CB8AC3E}">
        <p14:creationId xmlns:p14="http://schemas.microsoft.com/office/powerpoint/2010/main" val="1971007719"/>
      </p:ext>
    </p:extLst>
  </p:cSld>
</p:sld>
</file>

<file path=ppt/slides/slide2.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E169A09-B23B-4EAC-9165-DFAB81B65E89}"/>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4</a:t>
            </a:r>
          </a:p>
        </p:txBody>
      </p:sp>
      <p:sp>
        <p:nvSpPr>
          <p:cNvPr id="2" name="">
            <a:extLst xmlns:a="http://schemas.openxmlformats.org/drawingml/2006/main">
              <a:ext uri="{FF2B5EF4-FFF2-40B4-BE49-F238E27FC236}">
                <a16:creationId xmlns:a16="http://schemas.microsoft.com/office/drawing/2014/main" id="{B30D6AAD-62B7-4BDA-AE8A-7B3461157507}"/>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Hygiene, Adhesive Safety and Client Protection</a:t>
            </a:r>
          </a:p>
        </p:txBody>
      </p:sp>
      <p:sp>
        <p:nvSpPr>
          <p:cNvPr id="3" name="">
            <a:extLst xmlns:a="http://schemas.openxmlformats.org/drawingml/2006/main">
              <a:ext uri="{FF2B5EF4-FFF2-40B4-BE49-F238E27FC236}">
                <a16:creationId xmlns:a16="http://schemas.microsoft.com/office/drawing/2014/main" id="{B9829B8F-22F1-442A-B2DD-96AEE53DF99B}"/>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831E14A1-DBE6-4EC9-94D6-F3CC1EA3D926}"/>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02</a:t>
            </a:r>
          </a:p>
        </p:txBody>
      </p:sp>
      <p:sp>
        <p:nvSpPr>
          <p:cNvPr id="5" name="">
            <a:extLst xmlns:a="http://schemas.openxmlformats.org/drawingml/2006/main">
              <a:ext uri="{FF2B5EF4-FFF2-40B4-BE49-F238E27FC236}">
                <a16:creationId xmlns:a16="http://schemas.microsoft.com/office/drawing/2014/main" id="{F230BE68-BB02-4DB9-B657-CE4A6054D05F}"/>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follow a treatment safety sequence covering hand hygiene, disinfection, eye-area protection, adhesive handling and safe stopping. They will recognise situations requiring immediate cessation and appropriate referral.</a:t>
            </a:r>
          </a:p>
        </p:txBody>
      </p:sp>
      <p:sp>
        <p:nvSpPr>
          <p:cNvPr id="6" name="">
            <a:extLst xmlns:a="http://schemas.openxmlformats.org/drawingml/2006/main">
              <a:ext uri="{FF2B5EF4-FFF2-40B4-BE49-F238E27FC236}">
                <a16:creationId xmlns:a16="http://schemas.microsoft.com/office/drawing/2014/main" id="{3A9464B7-B2B7-46F4-BB37-3007902E54D0}"/>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Perform hand hygiene and prepare disinfected tools before contact with the client.</a:t>
            </a:r>
          </a:p>
          <a:p xmlns:a="http://schemas.openxmlformats.org/drawingml/2006/main">
            <a:r>
              <a:t/>
            </a:r>
          </a:p>
          <a:p xmlns:a="http://schemas.openxmlformats.org/drawingml/2006/main">
            <a:pPr>
              <a:defRPr sz="1875" b="0">
                <a:solidFill>
                  <a:srgbClr val="173F35"/>
                </a:solidFill>
              </a:defRPr>
            </a:pPr>
            <a:r>
              <a:rPr sz="1875" b="0">
                <a:solidFill>
                  <a:srgbClr val="173F35"/>
                </a:solidFill>
              </a:rPr>
              <a:t>Use eye pads and tape without placing pressure on the eye or exposing the cornea.</a:t>
            </a:r>
          </a:p>
        </p:txBody>
      </p:sp>
    </p:spTree>
    <p:extLst>
      <p:ext uri="{BB962C8B-B14F-4D97-AF65-F5344CB8AC3E}">
        <p14:creationId xmlns:p14="http://schemas.microsoft.com/office/powerpoint/2010/main" val="1973372659"/>
      </p:ext>
    </p:extLst>
  </p:cSld>
</p:sld>
</file>

<file path=ppt/slides/slide3.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AAD893A-8BAB-4FFD-AC40-F12F69C6F9AF}"/>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4</a:t>
            </a:r>
          </a:p>
        </p:txBody>
      </p:sp>
      <p:sp>
        <p:nvSpPr>
          <p:cNvPr id="2" name="">
            <a:extLst xmlns:a="http://schemas.openxmlformats.org/drawingml/2006/main">
              <a:ext uri="{FF2B5EF4-FFF2-40B4-BE49-F238E27FC236}">
                <a16:creationId xmlns:a16="http://schemas.microsoft.com/office/drawing/2014/main" id="{5B39C4F7-78EE-48D3-983A-2E007A09C504}"/>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Hygiene, Adhesive Safety and Client Protection: key principles</a:t>
            </a:r>
          </a:p>
        </p:txBody>
      </p:sp>
      <p:sp>
        <p:nvSpPr>
          <p:cNvPr id="3" name="">
            <a:extLst xmlns:a="http://schemas.openxmlformats.org/drawingml/2006/main">
              <a:ext uri="{FF2B5EF4-FFF2-40B4-BE49-F238E27FC236}">
                <a16:creationId xmlns:a16="http://schemas.microsoft.com/office/drawing/2014/main" id="{0B57E134-6609-46E2-A524-887DCA0F87BB}"/>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C0B0F998-1B76-476E-BCF8-6B8EBFDEA7D6}"/>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03</a:t>
            </a:r>
          </a:p>
        </p:txBody>
      </p:sp>
      <p:sp>
        <p:nvSpPr>
          <p:cNvPr id="5" name="">
            <a:extLst xmlns:a="http://schemas.openxmlformats.org/drawingml/2006/main">
              <a:ext uri="{FF2B5EF4-FFF2-40B4-BE49-F238E27FC236}">
                <a16:creationId xmlns:a16="http://schemas.microsoft.com/office/drawing/2014/main" id="{51F32B97-2B72-4176-9492-48B4943AF95B}"/>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Handle adhesive with controlled amounts, suitable ventilation and manufacturer guidance.</a:t>
            </a:r>
          </a:p>
        </p:txBody>
      </p:sp>
      <p:sp>
        <p:nvSpPr>
          <p:cNvPr id="6" name="">
            <a:extLst xmlns:a="http://schemas.openxmlformats.org/drawingml/2006/main">
              <a:ext uri="{FF2B5EF4-FFF2-40B4-BE49-F238E27FC236}">
                <a16:creationId xmlns:a16="http://schemas.microsoft.com/office/drawing/2014/main" id="{7978811B-7B4F-4D8F-9443-38E92A44BD1D}"/>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Explain that patch testing and allergy procedures must follow product and educator protocols.</a:t>
            </a:r>
          </a:p>
        </p:txBody>
      </p:sp>
      <p:sp>
        <p:nvSpPr>
          <p:cNvPr id="7" name="">
            <a:extLst xmlns:a="http://schemas.openxmlformats.org/drawingml/2006/main">
              <a:ext uri="{FF2B5EF4-FFF2-40B4-BE49-F238E27FC236}">
                <a16:creationId xmlns:a16="http://schemas.microsoft.com/office/drawing/2014/main" id="{B326CC46-CD2D-4198-8AED-143DF1A15BA5}"/>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Stop the service if the client reports pain, burning, swelling or unusual discomfort.</a:t>
            </a:r>
          </a:p>
        </p:txBody>
      </p:sp>
      <p:sp>
        <p:nvSpPr>
          <p:cNvPr id="8" name="">
            <a:extLst xmlns:a="http://schemas.openxmlformats.org/drawingml/2006/main">
              <a:ext uri="{FF2B5EF4-FFF2-40B4-BE49-F238E27FC236}">
                <a16:creationId xmlns:a16="http://schemas.microsoft.com/office/drawing/2014/main" id="{C02106F7-A7B1-4EA0-BFF3-AB8E5717979E}"/>
              </a:ext>
            </a:extLst>
          </p:cNvPr>
          <p:cNvSpPr>
            <a:spLocks xmlns:a="http://schemas.openxmlformats.org/drawingml/2006/main" noGrp="1"/>
          </p:cNvSpPr>
          <p:nvPr/>
        </p:nvSpPr>
        <p:spPr>
          <a:xfrm xmlns:a="http://schemas.openxmlformats.org/drawingml/2006/main">
            <a:off x="619125" y="51339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Document incidents and follow local professional, workplace and referral requirements.</a:t>
            </a:r>
          </a:p>
        </p:txBody>
      </p:sp>
    </p:spTree>
    <p:extLst>
      <p:ext uri="{BB962C8B-B14F-4D97-AF65-F5344CB8AC3E}">
        <p14:creationId xmlns:p14="http://schemas.microsoft.com/office/powerpoint/2010/main" val="676214353"/>
      </p:ext>
    </p:extLst>
  </p:cSld>
</p:sld>
</file>

<file path=ppt/slides/slide4.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88BC70F-4703-40CA-B8E1-429A5D1C19A8}"/>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4</a:t>
            </a:r>
          </a:p>
        </p:txBody>
      </p:sp>
      <p:sp>
        <p:nvSpPr>
          <p:cNvPr id="2" name="">
            <a:extLst xmlns:a="http://schemas.openxmlformats.org/drawingml/2006/main">
              <a:ext uri="{FF2B5EF4-FFF2-40B4-BE49-F238E27FC236}">
                <a16:creationId xmlns:a16="http://schemas.microsoft.com/office/drawing/2014/main" id="{65A3AA47-DE59-47F8-8531-B64676FF53BF}"/>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1EB6C585-9DBB-426E-92E5-5B1B10A03507}"/>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7FC6E580-E7F9-4AC9-8763-CD43EC16CE52}"/>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04</a:t>
            </a:r>
          </a:p>
        </p:txBody>
      </p:sp>
      <p:sp>
        <p:nvSpPr>
          <p:cNvPr id="5" name="">
            <a:extLst xmlns:a="http://schemas.openxmlformats.org/drawingml/2006/main">
              <a:ext uri="{FF2B5EF4-FFF2-40B4-BE49-F238E27FC236}">
                <a16:creationId xmlns:a16="http://schemas.microsoft.com/office/drawing/2014/main" id="{371133AD-BAC4-45E1-9C7C-2909A1B53E1D}"/>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Before your next mannequin practice session, create a safety-sequence checklist with these six headings: hand hygiene, tool disinfection, eye protection, adhesive control, warning signs and incident recording.</a:t>
            </a:r>
          </a:p>
          <a:p xmlns:a="http://schemas.openxmlformats.org/drawingml/2006/main">
            <a:r>
              <a:t/>
            </a:r>
          </a:p>
          <a:p xmlns:a="http://schemas.openxmlformats.org/drawingml/2006/main">
            <a:pPr>
              <a:defRPr sz="2100" b="0">
                <a:solidFill>
                  <a:srgbClr val="173F35"/>
                </a:solidFill>
              </a:defRPr>
            </a:pPr>
            <a:r>
              <a:rPr sz="2100" b="0">
                <a:solidFill>
                  <a:srgbClr val="173F35"/>
                </a:solidFill>
              </a:rPr>
              <a:t>Practise saying the stop procedure aloud.</a:t>
            </a:r>
          </a:p>
          <a:p xmlns:a="http://schemas.openxmlformats.org/drawingml/2006/main">
            <a:r>
              <a:t/>
            </a:r>
          </a:p>
          <a:p xmlns:a="http://schemas.openxmlformats.org/drawingml/2006/main">
            <a:pPr>
              <a:defRPr sz="2100" b="0">
                <a:solidFill>
                  <a:srgbClr val="173F35"/>
                </a:solidFill>
              </a:defRPr>
            </a:pPr>
            <a:r>
              <a:rPr sz="2100" b="0">
                <a:solidFill>
                  <a:srgbClr val="173F35"/>
                </a:solidFill>
              </a:rPr>
              <a:t>Then review your checklist with a suitably qualified lash educator before any client work.</a:t>
            </a:r>
          </a:p>
        </p:txBody>
      </p:sp>
      <p:sp>
        <p:nvSpPr>
          <p:cNvPr id="6" name="">
            <a:extLst xmlns:a="http://schemas.openxmlformats.org/drawingml/2006/main">
              <a:ext uri="{FF2B5EF4-FFF2-40B4-BE49-F238E27FC236}">
                <a16:creationId xmlns:a16="http://schemas.microsoft.com/office/drawing/2014/main" id="{E2934DD7-A957-4A2B-9C2E-79FBA6AF087E}"/>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819728089"/>
      </p:ext>
    </p:extLst>
  </p:cSld>
</p:sld>
</file>

<file path=ppt/slides/slide5.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78AB8AA-7E5E-4AA8-9969-F35B835C2A21}"/>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5</a:t>
            </a:r>
          </a:p>
        </p:txBody>
      </p:sp>
      <p:sp>
        <p:nvSpPr>
          <p:cNvPr id="2" name="">
            <a:extLst xmlns:a="http://schemas.openxmlformats.org/drawingml/2006/main">
              <a:ext uri="{FF2B5EF4-FFF2-40B4-BE49-F238E27FC236}">
                <a16:creationId xmlns:a16="http://schemas.microsoft.com/office/drawing/2014/main" id="{A888B03E-901E-4375-829D-4063C519A27C}"/>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Natural Lash Preparation and Isolation</a:t>
            </a:r>
          </a:p>
        </p:txBody>
      </p:sp>
      <p:sp>
        <p:nvSpPr>
          <p:cNvPr id="3" name="">
            <a:extLst xmlns:a="http://schemas.openxmlformats.org/drawingml/2006/main">
              <a:ext uri="{FF2B5EF4-FFF2-40B4-BE49-F238E27FC236}">
                <a16:creationId xmlns:a16="http://schemas.microsoft.com/office/drawing/2014/main" id="{D48C89DC-63CC-42E8-BE2C-E4916FB4C865}"/>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276B2C57-0EE2-4015-9C78-4DE260F78D19}"/>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05</a:t>
            </a:r>
          </a:p>
        </p:txBody>
      </p:sp>
      <p:sp>
        <p:nvSpPr>
          <p:cNvPr id="5" name="">
            <a:extLst xmlns:a="http://schemas.openxmlformats.org/drawingml/2006/main">
              <a:ext uri="{FF2B5EF4-FFF2-40B4-BE49-F238E27FC236}">
                <a16:creationId xmlns:a16="http://schemas.microsoft.com/office/drawing/2014/main" id="{18CA86EC-35FE-46C7-8951-8AEC0972F073}"/>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prepare the natural lashes and practise isolating one natural lash at a time on a mannequin. They will develop stable hand positioning, controlled tweezer movement and visual checking before placement.</a:t>
            </a:r>
          </a:p>
        </p:txBody>
      </p:sp>
      <p:sp>
        <p:nvSpPr>
          <p:cNvPr id="6" name="">
            <a:extLst xmlns:a="http://schemas.openxmlformats.org/drawingml/2006/main">
              <a:ext uri="{FF2B5EF4-FFF2-40B4-BE49-F238E27FC236}">
                <a16:creationId xmlns:a16="http://schemas.microsoft.com/office/drawing/2014/main" id="{F96DA457-1BD1-406B-B469-4FCC4E5E4118}"/>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Clean and dry the lashes using a method suitable for the client and product system.</a:t>
            </a:r>
          </a:p>
          <a:p xmlns:a="http://schemas.openxmlformats.org/drawingml/2006/main">
            <a:r>
              <a:t/>
            </a:r>
          </a:p>
          <a:p xmlns:a="http://schemas.openxmlformats.org/drawingml/2006/main">
            <a:pPr>
              <a:defRPr sz="1875" b="0">
                <a:solidFill>
                  <a:srgbClr val="173F35"/>
                </a:solidFill>
              </a:defRPr>
            </a:pPr>
            <a:r>
              <a:rPr sz="1875" b="0">
                <a:solidFill>
                  <a:srgbClr val="173F35"/>
                </a:solidFill>
              </a:rPr>
              <a:t>Position the client and hands to support steady, comfortable work.</a:t>
            </a:r>
          </a:p>
        </p:txBody>
      </p:sp>
    </p:spTree>
    <p:extLst>
      <p:ext uri="{BB962C8B-B14F-4D97-AF65-F5344CB8AC3E}">
        <p14:creationId xmlns:p14="http://schemas.microsoft.com/office/powerpoint/2010/main" val="26687026"/>
      </p:ext>
    </p:extLst>
  </p:cSld>
</p:sld>
</file>

<file path=ppt/slides/slide6.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1C6635E-34E3-43AD-9647-A0E6745DF340}"/>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5</a:t>
            </a:r>
          </a:p>
        </p:txBody>
      </p:sp>
      <p:sp>
        <p:nvSpPr>
          <p:cNvPr id="2" name="">
            <a:extLst xmlns:a="http://schemas.openxmlformats.org/drawingml/2006/main">
              <a:ext uri="{FF2B5EF4-FFF2-40B4-BE49-F238E27FC236}">
                <a16:creationId xmlns:a16="http://schemas.microsoft.com/office/drawing/2014/main" id="{5359E528-80AB-40CF-8FFF-853EABCBED34}"/>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Natural Lash Preparation and Isolation: key principles</a:t>
            </a:r>
          </a:p>
        </p:txBody>
      </p:sp>
      <p:sp>
        <p:nvSpPr>
          <p:cNvPr id="3" name="">
            <a:extLst xmlns:a="http://schemas.openxmlformats.org/drawingml/2006/main">
              <a:ext uri="{FF2B5EF4-FFF2-40B4-BE49-F238E27FC236}">
                <a16:creationId xmlns:a16="http://schemas.microsoft.com/office/drawing/2014/main" id="{F97175A9-7498-442C-AD5A-DBD7B5C1B662}"/>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10C3A262-2985-439B-9EEE-4AABF0666218}"/>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06</a:t>
            </a:r>
          </a:p>
        </p:txBody>
      </p:sp>
      <p:sp>
        <p:nvSpPr>
          <p:cNvPr id="5" name="">
            <a:extLst xmlns:a="http://schemas.openxmlformats.org/drawingml/2006/main">
              <a:ext uri="{FF2B5EF4-FFF2-40B4-BE49-F238E27FC236}">
                <a16:creationId xmlns:a16="http://schemas.microsoft.com/office/drawing/2014/main" id="{86716AF8-36F5-46D9-8602-2847E1F8B6ED}"/>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Identify one natural lash and separate neighbouring lashes before pickup.</a:t>
            </a:r>
          </a:p>
        </p:txBody>
      </p:sp>
      <p:sp>
        <p:nvSpPr>
          <p:cNvPr id="6" name="">
            <a:extLst xmlns:a="http://schemas.openxmlformats.org/drawingml/2006/main">
              <a:ext uri="{FF2B5EF4-FFF2-40B4-BE49-F238E27FC236}">
                <a16:creationId xmlns:a16="http://schemas.microsoft.com/office/drawing/2014/main" id="{10E4B514-CE8F-4A22-8580-C15B1C8A76BF}"/>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Maintain isolation throughout pickup, placement and bonding.</a:t>
            </a:r>
          </a:p>
        </p:txBody>
      </p:sp>
      <p:sp>
        <p:nvSpPr>
          <p:cNvPr id="7" name="">
            <a:extLst xmlns:a="http://schemas.openxmlformats.org/drawingml/2006/main">
              <a:ext uri="{FF2B5EF4-FFF2-40B4-BE49-F238E27FC236}">
                <a16:creationId xmlns:a16="http://schemas.microsoft.com/office/drawing/2014/main" id="{6A7E3B8A-1201-419A-9CB8-04639AB036B2}"/>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Use slow, deliberate movements before attempting to increase speed.</a:t>
            </a:r>
          </a:p>
        </p:txBody>
      </p:sp>
      <p:sp>
        <p:nvSpPr>
          <p:cNvPr id="8" name="">
            <a:extLst xmlns:a="http://schemas.openxmlformats.org/drawingml/2006/main">
              <a:ext uri="{FF2B5EF4-FFF2-40B4-BE49-F238E27FC236}">
                <a16:creationId xmlns:a16="http://schemas.microsoft.com/office/drawing/2014/main" id="{1302605B-B555-4832-A095-5ACDB35AB906}"/>
              </a:ext>
            </a:extLst>
          </p:cNvPr>
          <p:cNvSpPr>
            <a:spLocks xmlns:a="http://schemas.openxmlformats.org/drawingml/2006/main" noGrp="1"/>
          </p:cNvSpPr>
          <p:nvPr/>
        </p:nvSpPr>
        <p:spPr>
          <a:xfrm xmlns:a="http://schemas.openxmlformats.org/drawingml/2006/main">
            <a:off x="619125" y="51339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Check for crossed, joined or incorrectly isolated lashes before progressing.</a:t>
            </a:r>
          </a:p>
        </p:txBody>
      </p:sp>
    </p:spTree>
    <p:extLst>
      <p:ext uri="{BB962C8B-B14F-4D97-AF65-F5344CB8AC3E}">
        <p14:creationId xmlns:p14="http://schemas.microsoft.com/office/powerpoint/2010/main" val="259616402"/>
      </p:ext>
    </p:extLst>
  </p:cSld>
</p:sld>
</file>

<file path=ppt/slides/slide7.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0775503-E0BC-4983-8F59-7DAE5DC854A8}"/>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5</a:t>
            </a:r>
          </a:p>
        </p:txBody>
      </p:sp>
      <p:sp>
        <p:nvSpPr>
          <p:cNvPr id="2" name="">
            <a:extLst xmlns:a="http://schemas.openxmlformats.org/drawingml/2006/main">
              <a:ext uri="{FF2B5EF4-FFF2-40B4-BE49-F238E27FC236}">
                <a16:creationId xmlns:a16="http://schemas.microsoft.com/office/drawing/2014/main" id="{2DC381D7-ECAC-4643-8DC5-4F6BBE657D7C}"/>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6CDC2A76-84E3-4436-B006-E017109BDA51}"/>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CD017556-4348-4CB4-92DB-9DF2A0E96D57}"/>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07</a:t>
            </a:r>
          </a:p>
        </p:txBody>
      </p:sp>
      <p:sp>
        <p:nvSpPr>
          <p:cNvPr id="5" name="">
            <a:extLst xmlns:a="http://schemas.openxmlformats.org/drawingml/2006/main">
              <a:ext uri="{FF2B5EF4-FFF2-40B4-BE49-F238E27FC236}">
                <a16:creationId xmlns:a16="http://schemas.microsoft.com/office/drawing/2014/main" id="{D099D66C-3D7E-4C92-932A-61B5B885CA12}"/>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Complete a mannequin isolation drill before the next lesson.</a:t>
            </a:r>
          </a:p>
          <a:p xmlns:a="http://schemas.openxmlformats.org/drawingml/2006/main">
            <a:r>
              <a:t/>
            </a:r>
          </a:p>
          <a:p xmlns:a="http://schemas.openxmlformats.org/drawingml/2006/main">
            <a:pPr>
              <a:defRPr sz="2100" b="0">
                <a:solidFill>
                  <a:srgbClr val="173F35"/>
                </a:solidFill>
              </a:defRPr>
            </a:pPr>
            <a:r>
              <a:rPr sz="2100" b="0">
                <a:solidFill>
                  <a:srgbClr val="173F35"/>
                </a:solidFill>
              </a:rPr>
              <a:t>Perform three rounds of ten isolations.</a:t>
            </a:r>
          </a:p>
          <a:p xmlns:a="http://schemas.openxmlformats.org/drawingml/2006/main">
            <a:r>
              <a:t/>
            </a:r>
          </a:p>
          <a:p xmlns:a="http://schemas.openxmlformats.org/drawingml/2006/main">
            <a:pPr>
              <a:defRPr sz="2100" b="0">
                <a:solidFill>
                  <a:srgbClr val="173F35"/>
                </a:solidFill>
              </a:defRPr>
            </a:pPr>
            <a:r>
              <a:rPr sz="2100" b="0">
                <a:solidFill>
                  <a:srgbClr val="173F35"/>
                </a:solidFill>
              </a:rPr>
              <a:t>In each round, pause after every isolation and check the base, shaft and tip.</a:t>
            </a:r>
          </a:p>
        </p:txBody>
      </p:sp>
      <p:sp>
        <p:nvSpPr>
          <p:cNvPr id="6" name="">
            <a:extLst xmlns:a="http://schemas.openxmlformats.org/drawingml/2006/main">
              <a:ext uri="{FF2B5EF4-FFF2-40B4-BE49-F238E27FC236}">
                <a16:creationId xmlns:a16="http://schemas.microsoft.com/office/drawing/2014/main" id="{D0225C81-7B6D-43AA-A5EE-63D64F16F975}"/>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1268990448"/>
      </p:ext>
    </p:extLst>
  </p:cSld>
</p:sld>
</file>

<file path=ppt/slides/slide8.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24114CA-E46A-4F24-99B9-311CA2A9E17D}"/>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6</a:t>
            </a:r>
          </a:p>
        </p:txBody>
      </p:sp>
      <p:sp>
        <p:nvSpPr>
          <p:cNvPr id="2" name="">
            <a:extLst xmlns:a="http://schemas.openxmlformats.org/drawingml/2006/main">
              <a:ext uri="{FF2B5EF4-FFF2-40B4-BE49-F238E27FC236}">
                <a16:creationId xmlns:a16="http://schemas.microsoft.com/office/drawing/2014/main" id="{77DBFD00-BFDE-41F7-BC2B-C72519CA58BC}"/>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Classic Placement, Bonding and Direction</a:t>
            </a:r>
          </a:p>
        </p:txBody>
      </p:sp>
      <p:sp>
        <p:nvSpPr>
          <p:cNvPr id="3" name="">
            <a:extLst xmlns:a="http://schemas.openxmlformats.org/drawingml/2006/main">
              <a:ext uri="{FF2B5EF4-FFF2-40B4-BE49-F238E27FC236}">
                <a16:creationId xmlns:a16="http://schemas.microsoft.com/office/drawing/2014/main" id="{A6FBCF55-5D73-4BF8-9C4D-CB1322276316}"/>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E1630F49-C447-4B80-872F-684A662C2C14}"/>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08</a:t>
            </a:r>
          </a:p>
        </p:txBody>
      </p:sp>
      <p:sp>
        <p:nvSpPr>
          <p:cNvPr id="5" name="">
            <a:extLst xmlns:a="http://schemas.openxmlformats.org/drawingml/2006/main">
              <a:ext uri="{FF2B5EF4-FFF2-40B4-BE49-F238E27FC236}">
                <a16:creationId xmlns:a16="http://schemas.microsoft.com/office/drawing/2014/main" id="{0DCF2AB8-6D4D-49D1-B1B6-88133CC33CE4}"/>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place a single extension on an isolated natural lash using controlled adhesive pickup, correct distance from the skin and consistent direction. They will assess separation, symmetry and bonding on a mannequin before educator-supervised model practice.</a:t>
            </a:r>
          </a:p>
        </p:txBody>
      </p:sp>
      <p:sp>
        <p:nvSpPr>
          <p:cNvPr id="6" name="">
            <a:extLst xmlns:a="http://schemas.openxmlformats.org/drawingml/2006/main">
              <a:ext uri="{FF2B5EF4-FFF2-40B4-BE49-F238E27FC236}">
                <a16:creationId xmlns:a16="http://schemas.microsoft.com/office/drawing/2014/main" id="{8D7000B2-CF13-426D-A2E3-3C3B852D55CC}"/>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Select an extension that is appropriate for the isolated natural lash.</a:t>
            </a:r>
          </a:p>
          <a:p xmlns:a="http://schemas.openxmlformats.org/drawingml/2006/main">
            <a:r>
              <a:t/>
            </a:r>
          </a:p>
          <a:p xmlns:a="http://schemas.openxmlformats.org/drawingml/2006/main">
            <a:pPr>
              <a:defRPr sz="1875" b="0">
                <a:solidFill>
                  <a:srgbClr val="173F35"/>
                </a:solidFill>
              </a:defRPr>
            </a:pPr>
            <a:r>
              <a:rPr sz="1875" b="0">
                <a:solidFill>
                  <a:srgbClr val="173F35"/>
                </a:solidFill>
              </a:rPr>
              <a:t>Use a controlled adhesive amount rather than repeatedly dipping the extension.</a:t>
            </a:r>
          </a:p>
        </p:txBody>
      </p:sp>
    </p:spTree>
    <p:extLst>
      <p:ext uri="{BB962C8B-B14F-4D97-AF65-F5344CB8AC3E}">
        <p14:creationId xmlns:p14="http://schemas.microsoft.com/office/powerpoint/2010/main" val="88477059"/>
      </p:ext>
    </p:extLst>
  </p:cSld>
</p:sld>
</file>

<file path=ppt/slides/slide9.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8B27F58-F872-41B8-B8B4-62A3C61E8BFA}"/>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6</a:t>
            </a:r>
          </a:p>
        </p:txBody>
      </p:sp>
      <p:sp>
        <p:nvSpPr>
          <p:cNvPr id="2" name="">
            <a:extLst xmlns:a="http://schemas.openxmlformats.org/drawingml/2006/main">
              <a:ext uri="{FF2B5EF4-FFF2-40B4-BE49-F238E27FC236}">
                <a16:creationId xmlns:a16="http://schemas.microsoft.com/office/drawing/2014/main" id="{9C4430F4-61CC-4E60-9066-864E2B7FE7FB}"/>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Classic Placement, Bonding and Direction: key principles</a:t>
            </a:r>
          </a:p>
        </p:txBody>
      </p:sp>
      <p:sp>
        <p:nvSpPr>
          <p:cNvPr id="3" name="">
            <a:extLst xmlns:a="http://schemas.openxmlformats.org/drawingml/2006/main">
              <a:ext uri="{FF2B5EF4-FFF2-40B4-BE49-F238E27FC236}">
                <a16:creationId xmlns:a16="http://schemas.microsoft.com/office/drawing/2014/main" id="{4FE351B1-6B85-48CD-A2A5-4B8915142A2D}"/>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7069963D-651F-4AE3-A8E4-EA646C3DC9F7}"/>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09</a:t>
            </a:r>
          </a:p>
        </p:txBody>
      </p:sp>
      <p:sp>
        <p:nvSpPr>
          <p:cNvPr id="5" name="">
            <a:extLst xmlns:a="http://schemas.openxmlformats.org/drawingml/2006/main">
              <a:ext uri="{FF2B5EF4-FFF2-40B4-BE49-F238E27FC236}">
                <a16:creationId xmlns:a16="http://schemas.microsoft.com/office/drawing/2014/main" id="{435BE552-CDF7-456E-BBB7-07C6CC4ED01F}"/>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Place the extension with safe spacing from the skin and without touching the eyelid.</a:t>
            </a:r>
          </a:p>
        </p:txBody>
      </p:sp>
      <p:sp>
        <p:nvSpPr>
          <p:cNvPr id="6" name="">
            <a:extLst xmlns:a="http://schemas.openxmlformats.org/drawingml/2006/main">
              <a:ext uri="{FF2B5EF4-FFF2-40B4-BE49-F238E27FC236}">
                <a16:creationId xmlns:a16="http://schemas.microsoft.com/office/drawing/2014/main" id="{15FC2137-D58E-4153-9F56-390EE72FDA85}"/>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Maintain a clean, parallel bond aligned with the natural lash direction.</a:t>
            </a:r>
          </a:p>
        </p:txBody>
      </p:sp>
      <p:sp>
        <p:nvSpPr>
          <p:cNvPr id="7" name="">
            <a:extLst xmlns:a="http://schemas.openxmlformats.org/drawingml/2006/main">
              <a:ext uri="{FF2B5EF4-FFF2-40B4-BE49-F238E27FC236}">
                <a16:creationId xmlns:a16="http://schemas.microsoft.com/office/drawing/2014/main" id="{6D18A542-D50B-4002-A07C-ED669B00F46E}"/>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Separate adjacent lashes and correct stickies before they cure or cause discomfort.</a:t>
            </a:r>
          </a:p>
        </p:txBody>
      </p:sp>
      <p:sp>
        <p:nvSpPr>
          <p:cNvPr id="8" name="">
            <a:extLst xmlns:a="http://schemas.openxmlformats.org/drawingml/2006/main">
              <a:ext uri="{FF2B5EF4-FFF2-40B4-BE49-F238E27FC236}">
                <a16:creationId xmlns:a16="http://schemas.microsoft.com/office/drawing/2014/main" id="{E726F0C8-25C5-4C7B-BEDA-BE5A3C827BC8}"/>
              </a:ext>
            </a:extLst>
          </p:cNvPr>
          <p:cNvSpPr>
            <a:spLocks xmlns:a="http://schemas.openxmlformats.org/drawingml/2006/main" noGrp="1"/>
          </p:cNvSpPr>
          <p:nvPr/>
        </p:nvSpPr>
        <p:spPr>
          <a:xfrm xmlns:a="http://schemas.openxmlformats.org/drawingml/2006/main">
            <a:off x="619125" y="51339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Record educator feedback on placement, direction, speed and consistency.</a:t>
            </a:r>
          </a:p>
        </p:txBody>
      </p:sp>
    </p:spTree>
    <p:extLst>
      <p:ext uri="{BB962C8B-B14F-4D97-AF65-F5344CB8AC3E}">
        <p14:creationId xmlns:p14="http://schemas.microsoft.com/office/powerpoint/2010/main" val="853836023"/>
      </p:ext>
    </p:extLst>
  </p:cSld>
</p:sld>
</file>

<file path=ppt/slides/slide10.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5459820-9521-465C-B1C2-DAEC75DBB98A}"/>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2  /  LESSON 6</a:t>
            </a:r>
          </a:p>
        </p:txBody>
      </p:sp>
      <p:sp>
        <p:nvSpPr>
          <p:cNvPr id="2" name="">
            <a:extLst xmlns:a="http://schemas.openxmlformats.org/drawingml/2006/main">
              <a:ext uri="{FF2B5EF4-FFF2-40B4-BE49-F238E27FC236}">
                <a16:creationId xmlns:a16="http://schemas.microsoft.com/office/drawing/2014/main" id="{5A8238A6-A6EC-4EB0-9231-F81B71521F8A}"/>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912BC8C8-74C3-4391-9C3F-3DD90AFEBC6C}"/>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C1063DED-B763-406B-B7A9-43F818E13349}"/>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10</a:t>
            </a:r>
          </a:p>
        </p:txBody>
      </p:sp>
      <p:sp>
        <p:nvSpPr>
          <p:cNvPr id="5" name="">
            <a:extLst xmlns:a="http://schemas.openxmlformats.org/drawingml/2006/main">
              <a:ext uri="{FF2B5EF4-FFF2-40B4-BE49-F238E27FC236}">
                <a16:creationId xmlns:a16="http://schemas.microsoft.com/office/drawing/2014/main" id="{04514FB3-8C48-4543-874E-24844BC7AB75}"/>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Complete a mannequin practice cycle using at least ten isolated natural lashes.</a:t>
            </a:r>
          </a:p>
          <a:p xmlns:a="http://schemas.openxmlformats.org/drawingml/2006/main">
            <a:r>
              <a:t/>
            </a:r>
          </a:p>
          <a:p xmlns:a="http://schemas.openxmlformats.org/drawingml/2006/main">
            <a:pPr>
              <a:defRPr sz="2100" b="0">
                <a:solidFill>
                  <a:srgbClr val="173F35"/>
                </a:solidFill>
              </a:defRPr>
            </a:pPr>
            <a:r>
              <a:rPr sz="2100" b="0">
                <a:solidFill>
                  <a:srgbClr val="173F35"/>
                </a:solidFill>
              </a:rPr>
              <a:t>For each placement, check extension suitability, one-dip adhesive control, safe spacing, parallel direction and complete separation.</a:t>
            </a:r>
          </a:p>
          <a:p xmlns:a="http://schemas.openxmlformats.org/drawingml/2006/main">
            <a:r>
              <a:t/>
            </a:r>
          </a:p>
          <a:p xmlns:a="http://schemas.openxmlformats.org/drawingml/2006/main">
            <a:pPr>
              <a:defRPr sz="2100" b="0">
                <a:solidFill>
                  <a:srgbClr val="173F35"/>
                </a:solidFill>
              </a:defRPr>
            </a:pPr>
            <a:r>
              <a:rPr sz="2100" b="0">
                <a:solidFill>
                  <a:srgbClr val="173F35"/>
                </a:solidFill>
              </a:rPr>
              <a:t>Photograph or show your result to your educator, then record their feedback under four headings: placement, direction, speed and consistency.</a:t>
            </a:r>
          </a:p>
        </p:txBody>
      </p:sp>
      <p:sp>
        <p:nvSpPr>
          <p:cNvPr id="6" name="">
            <a:extLst xmlns:a="http://schemas.openxmlformats.org/drawingml/2006/main">
              <a:ext uri="{FF2B5EF4-FFF2-40B4-BE49-F238E27FC236}">
                <a16:creationId xmlns:a16="http://schemas.microsoft.com/office/drawing/2014/main" id="{1F58B0A4-AE50-4DD1-B52B-7709C134D223}"/>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2165258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2026-10-18T10:40:50.4940000Z</dcterms:created>
  <dcterms:modified xsi:type="dcterms:W3CDTF">2026-10-18T10:40:50.4940000Z</dcterms:modified>
</coreProperties>
</file>