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5646b30afbb4c52" /><Relationship Type="http://schemas.openxmlformats.org/officeDocument/2006/relationships/extended-properties" Target="/docProps/app.xml" Id="R8a5bb3a4167a4bf5" /><Relationship Type="http://schemas.openxmlformats.org/officeDocument/2006/relationships/officeDocument" Target="/ppt/presentation.xml" Id="R7683b3f59ec14770" /></Relationships>
</file>

<file path=ppt/presentation.xml><?xml version="1.0" encoding="utf-8"?>
<p:presentation xmlns:p="http://schemas.openxmlformats.org/presentationml/2006/main">
  <p:sldMasterIdLst>
    <p:sldMasterId xmlns:r="http://schemas.openxmlformats.org/officeDocument/2006/relationships" id="2147483648" r:id="R4396e45d1055402c"/>
  </p:sldMasterIdLst>
  <p:notesMasterIdLst>
    <p:notesMasterId xmlns:r="http://schemas.openxmlformats.org/officeDocument/2006/relationships" r:id="R7704eca8e8e74cea"/>
  </p:notesMasterIdLst>
  <p:sldIdLst>
    <p:sldId xmlns:r="http://schemas.openxmlformats.org/officeDocument/2006/relationships" id="256" r:id="Rf749c1f569d14474"/>
    <p:sldId xmlns:r="http://schemas.openxmlformats.org/officeDocument/2006/relationships" id="257" r:id="Rc5a8272a11164d07"/>
    <p:sldId xmlns:r="http://schemas.openxmlformats.org/officeDocument/2006/relationships" id="258" r:id="Rad793f55e80a4738"/>
    <p:sldId xmlns:r="http://schemas.openxmlformats.org/officeDocument/2006/relationships" id="259" r:id="R995bd14cc87c4a60"/>
    <p:sldId xmlns:r="http://schemas.openxmlformats.org/officeDocument/2006/relationships" id="260" r:id="Rd4f1a9332b704a1d"/>
    <p:sldId xmlns:r="http://schemas.openxmlformats.org/officeDocument/2006/relationships" id="261" r:id="R0b7c66dc2f5e4487"/>
    <p:sldId xmlns:r="http://schemas.openxmlformats.org/officeDocument/2006/relationships" id="262" r:id="R9d072fe83ae74453"/>
    <p:sldId xmlns:r="http://schemas.openxmlformats.org/officeDocument/2006/relationships" id="263" r:id="Ra482e744a86d4312"/>
    <p:sldId xmlns:r="http://schemas.openxmlformats.org/officeDocument/2006/relationships" id="264" r:id="R4607d294331a4690"/>
    <p:sldId xmlns:r="http://schemas.openxmlformats.org/officeDocument/2006/relationships" id="265" r:id="Rbbefdafa190347e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2404bd59cb34624" /><Relationship Type="http://schemas.openxmlformats.org/officeDocument/2006/relationships/slideMaster" Target="/ppt/slideMasters/slideMaster1.xml" Id="R4396e45d1055402c" /><Relationship Type="http://schemas.openxmlformats.org/officeDocument/2006/relationships/notesMaster" Target="/ppt/notesMasters/notesMaster1.xml" Id="R7704eca8e8e74cea" /><Relationship Type="http://schemas.openxmlformats.org/officeDocument/2006/relationships/presProps" Target="/ppt/presProps.xml" Id="R0e58bd7a55344897" /><Relationship Type="http://schemas.openxmlformats.org/officeDocument/2006/relationships/tableStyles" Target="/ppt/tableStyles.xml" Id="R40a46e22dc0745cf" /><Relationship Type="http://schemas.openxmlformats.org/officeDocument/2006/relationships/slide" Target="/ppt/slides/slide1.xml" Id="Rf749c1f569d14474" /><Relationship Type="http://schemas.openxmlformats.org/officeDocument/2006/relationships/slide" Target="/ppt/slides/slide2.xml" Id="Rc5a8272a11164d07" /><Relationship Type="http://schemas.openxmlformats.org/officeDocument/2006/relationships/slide" Target="/ppt/slides/slide3.xml" Id="Rad793f55e80a4738" /><Relationship Type="http://schemas.openxmlformats.org/officeDocument/2006/relationships/slide" Target="/ppt/slides/slide4.xml" Id="R995bd14cc87c4a60" /><Relationship Type="http://schemas.openxmlformats.org/officeDocument/2006/relationships/slide" Target="/ppt/slides/slide5.xml" Id="Rd4f1a9332b704a1d" /><Relationship Type="http://schemas.openxmlformats.org/officeDocument/2006/relationships/slide" Target="/ppt/slides/slide6.xml" Id="R0b7c66dc2f5e4487" /><Relationship Type="http://schemas.openxmlformats.org/officeDocument/2006/relationships/slide" Target="/ppt/slides/slide7.xml" Id="R9d072fe83ae74453" /><Relationship Type="http://schemas.openxmlformats.org/officeDocument/2006/relationships/slide" Target="/ppt/slides/slide8.xml" Id="Ra482e744a86d4312" /><Relationship Type="http://schemas.openxmlformats.org/officeDocument/2006/relationships/slide" Target="/ppt/slides/slide9.xml" Id="R4607d294331a4690" /><Relationship Type="http://schemas.openxmlformats.org/officeDocument/2006/relationships/slide" Target="/ppt/slides/slide10.xml" Id="Rbbefdafa190347e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2319b3212f8416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894a2651d904b70" /><Relationship Type="http://schemas.openxmlformats.org/officeDocument/2006/relationships/notesMaster" Target="/ppt/notesMasters/notesMaster1.xml" Id="R9bb0aa5e0c644836" /></Relationships>
</file>

<file path=ppt/notesSlides/_rels/notesSlide2.xml.rels>&#65279;<?xml version="1.0" encoding="utf-8"?><Relationships xmlns="http://schemas.openxmlformats.org/package/2006/relationships"><Relationship Type="http://schemas.openxmlformats.org/officeDocument/2006/relationships/slide" Target="/ppt/slides/slide2.xml" Id="Ra31d21a9c0cf4d9d" /><Relationship Type="http://schemas.openxmlformats.org/officeDocument/2006/relationships/notesMaster" Target="/ppt/notesMasters/notesMaster1.xml" Id="R85a520b512ab49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08bda78f81c478c" /><Relationship Type="http://schemas.openxmlformats.org/officeDocument/2006/relationships/notesMaster" Target="/ppt/notesMasters/notesMaster1.xml" Id="R5dec3426953b4d8f" /></Relationships>
</file>

<file path=ppt/notesSlides/_rels/notesSlide4.xml.rels>&#65279;<?xml version="1.0" encoding="utf-8"?><Relationships xmlns="http://schemas.openxmlformats.org/package/2006/relationships"><Relationship Type="http://schemas.openxmlformats.org/officeDocument/2006/relationships/slide" Target="/ppt/slides/slide4.xml" Id="R2de4029d2a8c440f" /><Relationship Type="http://schemas.openxmlformats.org/officeDocument/2006/relationships/notesMaster" Target="/ppt/notesMasters/notesMaster1.xml" Id="R3f81244c80514a99" /></Relationships>
</file>

<file path=ppt/notesSlides/_rels/notesSlide5.xml.rels>&#65279;<?xml version="1.0" encoding="utf-8"?><Relationships xmlns="http://schemas.openxmlformats.org/package/2006/relationships"><Relationship Type="http://schemas.openxmlformats.org/officeDocument/2006/relationships/slide" Target="/ppt/slides/slide5.xml" Id="R242d3821de1a43ba" /><Relationship Type="http://schemas.openxmlformats.org/officeDocument/2006/relationships/notesMaster" Target="/ppt/notesMasters/notesMaster1.xml" Id="Rc3d16820e4f34e0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a3996932d7c43e1" /><Relationship Type="http://schemas.openxmlformats.org/officeDocument/2006/relationships/notesMaster" Target="/ppt/notesMasters/notesMaster1.xml" Id="Re9c49c236ea2471e"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a22e4302984475" /><Relationship Type="http://schemas.openxmlformats.org/officeDocument/2006/relationships/notesMaster" Target="/ppt/notesMasters/notesMaster1.xml" Id="R53c2cc73f34a44d2" /></Relationships>
</file>

<file path=ppt/notesSlides/_rels/notesSlide8.xml.rels>&#65279;<?xml version="1.0" encoding="utf-8"?><Relationships xmlns="http://schemas.openxmlformats.org/package/2006/relationships"><Relationship Type="http://schemas.openxmlformats.org/officeDocument/2006/relationships/slide" Target="/ppt/slides/slide8.xml" Id="R0dd871a7382a4245" /><Relationship Type="http://schemas.openxmlformats.org/officeDocument/2006/relationships/notesMaster" Target="/ppt/notesMasters/notesMaster1.xml" Id="R6884285d1fc54f9e" /></Relationships>
</file>

<file path=ppt/notesSlides/_rels/notesSlide9.xml.rels>&#65279;<?xml version="1.0" encoding="utf-8"?><Relationships xmlns="http://schemas.openxmlformats.org/package/2006/relationships"><Relationship Type="http://schemas.openxmlformats.org/officeDocument/2006/relationships/slide" Target="/ppt/slides/slide9.xml" Id="R60a5454ae4ca41b4" /><Relationship Type="http://schemas.openxmlformats.org/officeDocument/2006/relationships/notesMaster" Target="/ppt/notesMasters/notesMaster1.xml" Id="R35fd08816658408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ab94cb10a874557" /><Relationship Type="http://schemas.openxmlformats.org/officeDocument/2006/relationships/notesMaster" Target="/ppt/notesMasters/notesMaster1.xml" Id="R0063b05eef054ff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1: Lash Extension Products, Tools and Materials</a:t>
            </a:r>
          </a:p>
          <a:p xmlns:a="http://schemas.openxmlformats.org/drawingml/2006/main">
            <a:r>
              <a:t>Hook:</a:t>
            </a:r>
          </a:p>
          <a:p xmlns:a="http://schemas.openxmlformats.org/drawingml/2006/main">
            <a:r>
              <a:t/>
            </a:r>
          </a:p>
          <a:p xmlns:a="http://schemas.openxmlformats.org/drawingml/2006/main">
            <a:r>
              <a:t>Before you choose a dramatic curl or a long, thick extension, you need to answer one professional question: can the client’s natural lash safely support it? In this lesson, you will learn how to identify extension specifications, select suitable products, and build a beginner kit based on function rather than marketing.</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Every product choice affects safety, retention, comfort and the final appearance. An extension that is too long or heavy can place unnecessary stress on the natural lash. An unsuitable adhesive or poorly stored product can compromise bonding and increase irritation risk. Your role is not simply to create a visible result. Your role is to make a controlled, informed choice based on the natural lash, the client’s preferences, and the manufacturer’s guidance.</a:t>
            </a:r>
          </a:p>
          <a:p xmlns:a="http://schemas.openxmlformats.org/drawingml/2006/main">
            <a:r>
              <a:t/>
            </a:r>
          </a:p>
          <a:p xmlns:a="http://schemas.openxmlformats.org/drawingml/2006/main">
            <a:r>
              <a:t>This course includes educator verification and supervised competency assessment. You must not treat this lesson as permission to work independently on paying clients. Follow your local regulations, insurance requirements and training provider’s policies. Practical application, eye-area safety, isolation and adhesive control must be verified by your educator before you offer treatments.</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Start with the extension itself. A classic lash extension is a single extension applied to one isolated natural lash. Classic describes the application technique, not the material. It is different from a volume fan, where multiple fine extensions are placed together on one natural lash. In this foundation course, your initial product decisions will focus on classic extensions.</a:t>
            </a:r>
          </a:p>
          <a:p xmlns:a="http://schemas.openxmlformats.org/drawingml/2006/main">
            <a:r>
              <a:t/>
            </a:r>
          </a:p>
          <a:p xmlns:a="http://schemas.openxmlformats.org/drawingml/2006/main">
            <a:r>
              <a:t>Most professional extensions are made from synthetic PBT, which is a stable, lightweight polymer. You may see terms such as “silk” or “cashmere” on packaging. These names often describe the finish, sheen or softness of a synthetic product rather than its literal material. “Mink” may refer to a synthetic look, but genuine animal-derived products raise ethical, allergy and sourcing concerns. Always check the actual product description, ingredients where relevant, supplier information and professional-use instructions. Do not assume a luxury-sounding label means the product is safer or better.</a:t>
            </a:r>
          </a:p>
          <a:p xmlns:a="http://schemas.openxmlformats.org/drawingml/2006/main">
            <a:r>
              <a:t/>
            </a:r>
          </a:p>
          <a:p xmlns:a="http://schemas.openxmlformats.org/drawingml/2006/main">
            <a:r>
              <a:t>Now identify three key specifications: curl, length and diameter.</a:t>
            </a:r>
          </a:p>
          <a:p xmlns:a="http://schemas.openxmlformats.org/drawingml/2006/main">
            <a:r>
              <a:t/>
            </a:r>
          </a:p>
          <a:p xmlns:a="http://schemas.openxmlformats.org/drawingml/2006/main">
            <a:r>
              <a:t>Curl describes the shape of the extension from its base to its tip. A J curl is relatively straight with a gentle lift. A B curl has a little more curve. C and CC curls create progressively more visible lift, while a D curl gives a strong, rounded effect. An L or L-plus curl has a straighter base with a lifted, angled top and may be useful for some straighter or hooded lash patterns, but it requires careful placement and education.</a:t>
            </a:r>
          </a:p>
          <a:p xmlns:a="http://schemas.openxmlformats.org/drawingml/2006/main">
            <a:r>
              <a:t/>
            </a:r>
          </a:p>
          <a:p xmlns:a="http://schemas.openxmlformats.org/drawingml/2006/main">
            <a:r>
              <a:t>Length is measured in millimetres. Common lengths range from approximately 6 to 15 millimetres, although ranges vary between brands. Shorter lengths are usually used toward the inner corner, and longer lengths may be used through the centre or outer area according to the design and the client’s natural lash pattern. Do not choose length by eye alone. Compare the extension with the natural lash and consider direction, density and the design map.</a:t>
            </a:r>
          </a:p>
          <a:p xmlns:a="http://schemas.openxmlformats.org/drawingml/2006/main">
            <a:r>
              <a:t/>
            </a:r>
          </a:p>
          <a:p xmlns:a="http://schemas.openxmlformats.org/drawingml/2006/main">
            <a:r>
              <a:t>Diameter is the thickness of the extension, also measured in millimetres. Common classic diameters include 0.10, 0.12, 0.15 and, in some ranges, 0.18 or 0.20. Fine diameters such as 0.03 to 0.07 are generally associated with volume work and are not automatically suitable for classic application. A thicker extension is heavier. Therefore, a larger diameter is not an upgrade.</a:t>
            </a:r>
          </a:p>
          <a:p xmlns:a="http://schemas.openxmlformats.org/drawingml/2006/main">
            <a:r>
              <a:t/>
            </a:r>
          </a:p>
          <a:p xmlns:a="http://schemas.openxmlformats.org/drawingml/2006/main">
            <a:r>
              <a:t>Here is a worked example. Your client has fine, short natural lashes and wants a noticeable but professional result. You might begin by assessing whether a 0.10 or 0.12 classic extension is appropriate, selecting a moderate C or CC curl and lengths close to the natural lash length, perhaps 7 to 10 millimetres depending on your verified assessment and design. You would not automatically choose a 0.20 diameter and 14-millimetre length simply because the client requested dramatic lashes. The natural lash may not support that combination, and the final decision must be confirmed through supervised assessment.</a:t>
            </a:r>
          </a:p>
          <a:p xmlns:a="http://schemas.openxmlformats.org/drawingml/2006/main">
            <a:r>
              <a:t/>
            </a:r>
          </a:p>
          <a:p xmlns:a="http://schemas.openxmlformats.org/drawingml/2006/main">
            <a:r>
              <a:t>Your essential tools include a suitable isolation tweezer and an application or pickup tweezer, both clean, undamaged and comfortable to control. You need professional adhesive selected for your training level, disposable adhesive accessories such as a glue palette or ring approved by your educator, under-eye pads, medical-grade tape, lint-free applicators, microbrushes, mascara wands and appropriate cleansing supplies. You also need hand hygiene products and a closed waste container.</a:t>
            </a:r>
          </a:p>
          <a:p xmlns:a="http://schemas.openxmlformats.org/drawingml/2006/main">
            <a:r>
              <a:t/>
            </a:r>
          </a:p>
          <a:p xmlns:a="http://schemas.openxmlformats.org/drawingml/2006/main">
            <a:r>
              <a:t>Optional items include a lash tile, jade or glass palette, adhesive shaker, hygrometer, nano mister if approved by the adhesive manufacturer, and additional mapping tools. Marketing extras are not substitutes for training. You do not need a large collection of curls, coloured lashes or specialty tools to begin safely.</a:t>
            </a:r>
          </a:p>
          <a:p xmlns:a="http://schemas.openxmlformats.org/drawingml/2006/main">
            <a:r>
              <a:t/>
            </a:r>
          </a:p>
          <a:p xmlns:a="http://schemas.openxmlformats.org/drawingml/2006/main">
            <a:r>
              <a:t>Check every product before use. Confirm the brand, product name, curl, length, diameter, batch or lot information where provided, expiry or opened-date guidance, and professional-use instructions. Store unopened adhesive according to the manufacturer’s temperature and humidity instructions. Once opened, record the opening date and replace the adhesive according to the stated usable period, not merely when it appears empty.</a:t>
            </a:r>
          </a:p>
          <a:p xmlns:a="http://schemas.openxmlformats.org/drawingml/2006/main">
            <a:r>
              <a:t/>
            </a:r>
          </a:p>
          <a:p xmlns:a="http://schemas.openxmlformats.org/drawingml/2006/main">
            <a:r>
              <a:t>Adhesive handling requires particular care. Keep the nozzle clean, close the cap immediately after dispensing, and never wipe adhesive residue with cotton or materials that may react with cyanoacrylate. Dispense a fresh drop as instructed by the manufacturer and replace it at the recommended interval. Keep adhesive away from skin and eyes, and follow your educator’s procedure for spills, irritation and emergency referral.</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buying a large kit before learning what each product does. Start with a controlled range of reliable lengths, one or two appropriate curls, suitable classic diameters and a verified adhesive.</a:t>
            </a:r>
          </a:p>
          <a:p xmlns:a="http://schemas.openxmlformats.org/drawingml/2006/main">
            <a:r>
              <a:t/>
            </a:r>
          </a:p>
          <a:p xmlns:a="http://schemas.openxmlformats.org/drawingml/2006/main">
            <a:r>
              <a:t>Another mistake is choosing extensions solely for visual drama. Length and diameter must be compatible with the natural lash. If you cannot confidently assess that compatibility, pause and ask your educator.</a:t>
            </a:r>
          </a:p>
          <a:p xmlns:a="http://schemas.openxmlformats.org/drawingml/2006/main">
            <a:r>
              <a:t/>
            </a:r>
          </a:p>
          <a:p xmlns:a="http://schemas.openxmlformats.org/drawingml/2006/main">
            <a:r>
              <a:t>Do not rely on the words “professional,” “hypoallergenic” or “medical grade” without checking the actual labelling and supplier information. Also avoid unlabeled trays, decanted adhesive, expired products and products with unclear storage history.</a:t>
            </a:r>
          </a:p>
          <a:p xmlns:a="http://schemas.openxmlformats.org/drawingml/2006/main">
            <a:r>
              <a:t/>
            </a:r>
          </a:p>
          <a:p xmlns:a="http://schemas.openxmlformats.org/drawingml/2006/main">
            <a:r>
              <a:t>Finally, do not confuse clean-looking equipment with hygienic equipment. Tweezers and reusable tools must follow the approved cleaning and disinfection process. Disposable items must be used once and discarded appropriately.</a:t>
            </a:r>
          </a:p>
          <a:p xmlns:a="http://schemas.openxmlformats.org/drawingml/2006/main">
            <a:r>
              <a:t/>
            </a:r>
          </a:p>
          <a:p xmlns:a="http://schemas.openxmlformats.org/drawingml/2006/main">
            <a:r>
              <a:t>Recap:</a:t>
            </a:r>
          </a:p>
          <a:p xmlns:a="http://schemas.openxmlformats.org/drawingml/2006/main">
            <a:r>
              <a:t/>
            </a:r>
          </a:p>
          <a:p xmlns:a="http://schemas.openxmlformats.org/drawingml/2006/main">
            <a:r>
              <a:t>Classic means one extension on one natural lash. Curl controls the shape, length controls the extension’s measurement, and diameter controls thickness and weight. Product choice must match the natural lash, not just the client’s desired drama. Your essential kit includes controlled, labeled extensions, suitable tweezers, professional adhesive, eye pads, tape, hygiene supplies and disposables. Always check manufacturer guidance, storage conditions, expiry information and opened dates.</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Before the next lesson, create a beginner-kit product list using items available through your approved educator or reputable professional supplier. For each extension tray, record the material description, curl, lengths and diameter. For the adhesive, record the brand, opening date, storage instructions, expiry or replacement guidance, and required working conditions. Mark each item as essential, optional or unnecessary for now. Bring this list to your educator for verification before purchasing or using the products.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Before you choose a dramatic curl or a long, thick extension, you need to answer one professional question: can the client’s natural lash safely support it? In this lesson, you will learn how to identify extension specifications, select suitable products, and build a beginner kit based on function rather than marketing.</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Every product choice affects safety, retention, comfort and the final appearance. An extension that is too long or heavy can place unnecessary stress on the natural lash. An unsuitable adhesive or poorly stored product can compromise bonding and increase irritation risk. Your role is not simply to create a visible result. Your role is to make a controlled, informed choice based on the natural lash, the client’s preferences, and the manufacturer’s guidance.</a:t>
            </a:r>
          </a:p>
          <a:p xmlns:a="http://schemas.openxmlformats.org/drawingml/2006/main">
            <a:r>
              <a:t/>
            </a:r>
          </a:p>
          <a:p xmlns:a="http://schemas.openxmlformats.org/drawingml/2006/main">
            <a:r>
              <a:t>This course includes educator verification and supervised competency assessment. You must not treat this lesson as permission to work independently on paying clients. Follow your local regulations, insurance requirements and training provider’s policies. Practical application, eye-area safety, isolation and adhesive control must be verified by your educator before you offer treatments.</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Start with the extension itself. A classic lash extension is a single extension applied to one isolated natural lash. Classic describes the application technique, not the material. It is different from a volume fan, where multiple fine extensions are placed together on one natural lash. In this foundation course, your initial product decisions will focus on classic extensions.</a:t>
            </a:r>
          </a:p>
          <a:p xmlns:a="http://schemas.openxmlformats.org/drawingml/2006/main">
            <a:r>
              <a:t/>
            </a:r>
          </a:p>
          <a:p xmlns:a="http://schemas.openxmlformats.org/drawingml/2006/main">
            <a:r>
              <a:t>Most professional extensions are made from synthetic PBT, which is a stable, lightweight polymer. You may see terms such as “silk” or “cashmere” on packaging. These names often describe the finish, sheen or softness of a synthetic product rather than its literal material. “Mink” may refer to a synthetic look, but genuine animal-derived products raise ethical, allergy and sourcing concerns. Always check the actual product description, ingredients where relevant, supplier information and professional-use instructions. Do not assume a luxury-sounding label means the product is safer or better.</a:t>
            </a:r>
          </a:p>
          <a:p xmlns:a="http://schemas.openxmlformats.org/drawingml/2006/main">
            <a:r>
              <a:t/>
            </a:r>
          </a:p>
          <a:p xmlns:a="http://schemas.openxmlformats.org/drawingml/2006/main">
            <a:r>
              <a:t>Now identify three key specifications: curl, length and diameter.</a:t>
            </a:r>
          </a:p>
          <a:p xmlns:a="http://schemas.openxmlformats.org/drawingml/2006/main">
            <a:r>
              <a:t/>
            </a:r>
          </a:p>
          <a:p xmlns:a="http://schemas.openxmlformats.org/drawingml/2006/main">
            <a:r>
              <a:t>Curl describes the shape of the extension from its base to its tip. A J curl is relatively straight with a gentle lift. A B curl has a little more curve. C and CC curls create progressively more visible lift, while a D curl gives a strong, rounded effect. An L or L-plus curl has a straighter base with a lifted, angled top and may be useful for some straighter or hooded lash patterns, but it requires careful placement and education.</a:t>
            </a:r>
          </a:p>
          <a:p xmlns:a="http://schemas.openxmlformats.org/drawingml/2006/main">
            <a:r>
              <a:t/>
            </a:r>
          </a:p>
          <a:p xmlns:a="http://schemas.openxmlformats.org/drawingml/2006/main">
            <a:r>
              <a:t>Length is measured in millimetres. Common lengths range from approximately 6 to 15 millimetres, although ranges vary between brands. Shorter lengths are usually used toward the inner corner, and longer lengths may be used through the centre or outer area according to the design and the client’s natural lash pattern. Do not choose length by eye alone. Compare the extension with the natural lash and consider direction, density and the design map.</a:t>
            </a:r>
          </a:p>
          <a:p xmlns:a="http://schemas.openxmlformats.org/drawingml/2006/main">
            <a:r>
              <a:t/>
            </a:r>
          </a:p>
          <a:p xmlns:a="http://schemas.openxmlformats.org/drawingml/2006/main">
            <a:r>
              <a:t>Diameter is the thickness of the extension, also measured in millimetres. Common classic diameters include 0.10, 0.12, 0.15 and, in some ranges, 0.18 or 0.20. Fine diameters such as 0.03 to 0.07 are generally associated with volume work and are not automatically suitable for classic application. A thicker extension is heavier. Therefore, a larger diameter is not an upgrade.</a:t>
            </a:r>
          </a:p>
          <a:p xmlns:a="http://schemas.openxmlformats.org/drawingml/2006/main">
            <a:r>
              <a:t/>
            </a:r>
          </a:p>
          <a:p xmlns:a="http://schemas.openxmlformats.org/drawingml/2006/main">
            <a:r>
              <a:t>Here is a worked example. Your client has fine, short natural lashes and wants a noticeable but professional result. You might begin by assessing whether a 0.10 or 0.12 classic extension is appropriate, selecting a moderate C or CC curl and lengths close to the natural lash length, perhaps 7 to 10 millimetres depending on your verified assessment and design. You would not automatically choose a 0.20 diameter and 14-millimetre length simply because the client requested dramatic lashes. The natural lash may not support that combination, and the final decision must be confirmed through supervised assessment.</a:t>
            </a:r>
          </a:p>
          <a:p xmlns:a="http://schemas.openxmlformats.org/drawingml/2006/main">
            <a:r>
              <a:t/>
            </a:r>
          </a:p>
          <a:p xmlns:a="http://schemas.openxmlformats.org/drawingml/2006/main">
            <a:r>
              <a:t>Your essential tools include a suitable isolation tweezer and an application or pickup tweezer, both clean, undamaged and comfortable to control. You need professional adhesive selected for your training level, disposable adhesive accessories such as a glue palette or ring approved by your educator, under-eye pads, medical-grade tape, lint-free applicators, microbrushes, mascara wands and appropriate cleansing supplies. You also need hand hygiene products and a closed waste container.</a:t>
            </a:r>
          </a:p>
          <a:p xmlns:a="http://schemas.openxmlformats.org/drawingml/2006/main">
            <a:r>
              <a:t/>
            </a:r>
          </a:p>
          <a:p xmlns:a="http://schemas.openxmlformats.org/drawingml/2006/main">
            <a:r>
              <a:t>Optional items include a lash tile, jade or glass palette, adhesive shaker, hygrometer, nano mister if approved by the adhesive manufacturer, and additional mapping tools. Marketing extras are not substitutes for training. You do not need a large collection of curls, coloured lashes or specialty tools to begin safely.</a:t>
            </a:r>
          </a:p>
          <a:p xmlns:a="http://schemas.openxmlformats.org/drawingml/2006/main">
            <a:r>
              <a:t/>
            </a:r>
          </a:p>
          <a:p xmlns:a="http://schemas.openxmlformats.org/drawingml/2006/main">
            <a:r>
              <a:t>Check every product before use. Confirm the brand, product name, curl, length, diameter, batch or lot information where provided, expiry or opened-date guidance, and professional-use instructions. Store unopened adhesive according to the manufacturer’s temperature and humidity instructions. Once opened, record the opening date and replace the adhesive according to the stated usable period, not merely when it appears empty.</a:t>
            </a:r>
          </a:p>
          <a:p xmlns:a="http://schemas.openxmlformats.org/drawingml/2006/main">
            <a:r>
              <a:t/>
            </a:r>
          </a:p>
          <a:p xmlns:a="http://schemas.openxmlformats.org/drawingml/2006/main">
            <a:r>
              <a:t>Adhesive handling requires particular care. Keep the nozzle clean, close the cap immediately after dispensing, and never wipe adhesive residue with cotton or materials that may react with cyanoacrylate. Dispense a fresh drop as instructed by the manufacturer and replace it at the recommended interval. Keep adhesive away from skin and eyes, and follow your educator’s procedure for spills, irritation and emergency referral.</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buying a large kit before learning what each product does. Start with a controlled range of reliable lengths, one or two appropriate curls, suitable classic diameters and a verified adhesive.</a:t>
            </a:r>
          </a:p>
          <a:p xmlns:a="http://schemas.openxmlformats.org/drawingml/2006/main">
            <a:r>
              <a:t/>
            </a:r>
          </a:p>
          <a:p xmlns:a="http://schemas.openxmlformats.org/drawingml/2006/main">
            <a:r>
              <a:t>Another mistake is choosing extensions solely for visual drama. Length and diameter must be compatible with the natural lash. If you cannot confidently assess that compatibility, pause and ask your educator.</a:t>
            </a:r>
          </a:p>
          <a:p xmlns:a="http://schemas.openxmlformats.org/drawingml/2006/main">
            <a:r>
              <a:t/>
            </a:r>
          </a:p>
          <a:p xmlns:a="http://schemas.openxmlformats.org/drawingml/2006/main">
            <a:r>
              <a:t>Do not rely on the words “professional,” “hypoallergenic” or “medical grade” without checking the actual labelling and supplier information. Also avoid unlabeled trays, decanted adhesive, expired products and products with unclear storage history.</a:t>
            </a:r>
          </a:p>
          <a:p xmlns:a="http://schemas.openxmlformats.org/drawingml/2006/main">
            <a:r>
              <a:t/>
            </a:r>
          </a:p>
          <a:p xmlns:a="http://schemas.openxmlformats.org/drawingml/2006/main">
            <a:r>
              <a:t>Finally, do not confuse clean-looking equipment with hygienic equipment. Tweezers and reusable tools must follow the approved cleaning and disinfection process. Disposable items must be used once and discarded appropriately.</a:t>
            </a:r>
          </a:p>
          <a:p xmlns:a="http://schemas.openxmlformats.org/drawingml/2006/main">
            <a:r>
              <a:t/>
            </a:r>
          </a:p>
          <a:p xmlns:a="http://schemas.openxmlformats.org/drawingml/2006/main">
            <a:r>
              <a:t>Recap:</a:t>
            </a:r>
          </a:p>
          <a:p xmlns:a="http://schemas.openxmlformats.org/drawingml/2006/main">
            <a:r>
              <a:t/>
            </a:r>
          </a:p>
          <a:p xmlns:a="http://schemas.openxmlformats.org/drawingml/2006/main">
            <a:r>
              <a:t>Classic means one extension on one natural lash. Curl controls the shape, length controls the extension’s measurement, and diameter controls thickness and weight. Product choice must match the natural lash, not just the client’s desired drama. Your essential kit includes controlled, labeled extensions, suitable tweezers, professional adhesive, eye pads, tape, hygiene supplies and disposables. Always check manufacturer guidance, storage conditions, expiry information and opened dates.</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Before the next lesson, create a beginner-kit product list using items available through your approved educator or reputable professional supplier. For each extension tray, record the material description, curl, lengths and diameter. For the adhesive, record the brand, opening date, storage instructions, expiry or replacement guidance, and required working conditions. Mark each item as essential, optional or unnecessary for now. Bring this list to your educator for verification before purchasing or using the products.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the next lesson, create a beginner-kit product list using items available through your approved educator or reputable professional supplier. For each extension tray, record the material description, curl, lengths and diameter. For the adhesive, record the brand, opening date, storage instructions, expiry or replacement guidance, and required working conditions. Mark each item as essential, optional or unnecessary for now. Bring this list to your educator for verification before purchasing or using the products.</a:t>
            </a:r>
          </a:p>
          <a:p xmlns:a="http://schemas.openxmlformats.org/drawingml/2006/main">
            <a:r>
              <a:t>Source: existing CreatorClaw course Lesson 1: Lash Extension Products, Tools and Materials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2: Workstation Setup and Professional Standards</a:t>
            </a:r>
          </a:p>
          <a:p xmlns:a="http://schemas.openxmlformats.org/drawingml/2006/main">
            <a:r>
              <a:t>Hook:</a:t>
            </a:r>
          </a:p>
          <a:p xmlns:a="http://schemas.openxmlformats.org/drawingml/2006/main">
            <a:r>
              <a:t/>
            </a:r>
          </a:p>
          <a:p xmlns:a="http://schemas.openxmlformats.org/drawingml/2006/main">
            <a:r>
              <a:t>Before your client closes their eyes, your workstation has already communicated whether you are organised, hygienic and ready to work. A beautiful lash set cannot compensate for contaminated surfaces, missing records, poor lighting or a client positioned uncomfortably. In this lesson, you will build a repeatable workstation setup that protects your client, supports your technique and makes every service more efficient.</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Professional preparation is not a last-minute tidy-up. It is a controlled sequence that separates clean items from used items, reduces cross-contamination and confirms that your client can remain safe and comfortable throughout the treatment.</a:t>
            </a:r>
          </a:p>
          <a:p xmlns:a="http://schemas.openxmlformats.org/drawingml/2006/main">
            <a:r>
              <a:t/>
            </a:r>
          </a:p>
          <a:p xmlns:a="http://schemas.openxmlformats.org/drawingml/2006/main">
            <a:r>
              <a:t>Your workstation must also support accurate lash application. If your light is poorly positioned, your back is bent or your tools are scattered, your precision and concentration will decline. Good preparation protects the client and improves your work.</a:t>
            </a:r>
          </a:p>
          <a:p xmlns:a="http://schemas.openxmlformats.org/drawingml/2006/main">
            <a:r>
              <a:t/>
            </a:r>
          </a:p>
          <a:p xmlns:a="http://schemas.openxmlformats.org/drawingml/2006/main">
            <a:r>
              <a:t>You will also prepare the paperwork before the client arrives. Consultation records, consent, treatment notes and aftercare documentation are part of the service, not optional administration. Follow your local regulations, your salon procedures and the manufacturer’s instructions for every product you use.</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by preparing yourself. Wash and dry your hands, secure your hair and wear any required personal protective equipment. Check that your uniform or clothing is clean and that your nails will not interfere with safe hand hygiene or client care.</a:t>
            </a:r>
          </a:p>
          <a:p xmlns:a="http://schemas.openxmlformats.org/drawingml/2006/main">
            <a:r>
              <a:t/>
            </a:r>
          </a:p>
          <a:p xmlns:a="http://schemas.openxmlformats.org/drawingml/2006/main">
            <a:r>
              <a:t>Now clear the workstation completely. Remove unrelated products, personal items, food and drink. Inspect the bed, trolley, lamp, pillow and any reusable equipment for visible residue or debris.</a:t>
            </a:r>
          </a:p>
          <a:p xmlns:a="http://schemas.openxmlformats.org/drawingml/2006/main">
            <a:r>
              <a:t/>
            </a:r>
          </a:p>
          <a:p xmlns:a="http://schemas.openxmlformats.org/drawingml/2006/main">
            <a:r>
              <a:t>Clean first, then disinfect. Using a product suitable for the specific surface, remove visible dust, adhesive residue, oils and other soil. Apply the disinfectant according to its label. That means using the correct dilution, applying enough product to keep the surface visibly wet for the stated contact time, and allowing it to dry as directed. Do not assume that spraying and immediately wiping means the surface has been disinfected. Never mix disinfectants or use a product on a surface unless the manufacturer confirms compatibility.</a:t>
            </a:r>
          </a:p>
          <a:p xmlns:a="http://schemas.openxmlformats.org/drawingml/2006/main">
            <a:r>
              <a:t/>
            </a:r>
          </a:p>
          <a:p xmlns:a="http://schemas.openxmlformats.org/drawingml/2006/main">
            <a:r>
              <a:t>Prepare the clean zone. Place your disinfected tools and unopened or protected supplies on a clean barrier, tray or disposable mat. Keep adhesive, lash strips, tweezers, tape, eye pads and other essential items within easy reach, but do not overcrowd the area.</a:t>
            </a:r>
          </a:p>
          <a:p xmlns:a="http://schemas.openxmlformats.org/drawingml/2006/main">
            <a:r>
              <a:t/>
            </a:r>
          </a:p>
          <a:p xmlns:a="http://schemas.openxmlformats.org/drawingml/2006/main">
            <a:r>
              <a:t>Create a separate used-item workflow. Position a clearly identified container or tray for tools that have contacted the client, adhesive or other used materials. Used items must never return to the clean zone. At the end of the service, reusable tools follow your approved cleaning and disinfection or sterilisation procedure. Do not place contaminated tweezers directly onto the clean tray.</a:t>
            </a:r>
          </a:p>
          <a:p xmlns:a="http://schemas.openxmlformats.org/drawingml/2006/main">
            <a:r>
              <a:t/>
            </a:r>
          </a:p>
          <a:p xmlns:a="http://schemas.openxmlformats.org/drawingml/2006/main">
            <a:r>
              <a:t>Single-use items are used once and discarded immediately after the service, or sooner if they become contaminated. This includes mascara wands, microbrushes, eye pads, tape, disposable applicators and any other item labelled for single use. Place them into a lined waste bin. If an item is sharp or could puncture the waste bag, use a suitable sharps container according to local requirements. Do not recap, rinse or reuse disposable items.</a:t>
            </a:r>
          </a:p>
          <a:p xmlns:a="http://schemas.openxmlformats.org/drawingml/2006/main">
            <a:r>
              <a:t/>
            </a:r>
          </a:p>
          <a:p xmlns:a="http://schemas.openxmlformats.org/drawingml/2006/main">
            <a:r>
              <a:t>Next, check your tools. Your tweezers should be clean, disinfected or sterilised according to your workplace protocol, dry and free from adhesive buildup. Test the tips and tension before the client arrives. Confirm that your lash trays are labelled with the correct curl, length and diameter, and check that your adhesive is within its use period and stored as directed. Record the adhesive opening date if your product system requires it.</a:t>
            </a:r>
          </a:p>
          <a:p xmlns:a="http://schemas.openxmlformats.org/drawingml/2006/main">
            <a:r>
              <a:t/>
            </a:r>
          </a:p>
          <a:p xmlns:a="http://schemas.openxmlformats.org/drawingml/2006/main">
            <a:r>
              <a:t>Set up your light so it illuminates both eyes without shining directly into the client’s eyes. A stable, adjustable lamp positioned from the side or above the working area is usually more useful than a light placed behind you. Check that cables cannot pull across the bed or create a trip hazard.</a:t>
            </a:r>
          </a:p>
          <a:p xmlns:a="http://schemas.openxmlformats.org/drawingml/2006/main">
            <a:r>
              <a:t/>
            </a:r>
          </a:p>
          <a:p xmlns:a="http://schemas.openxmlformats.org/drawingml/2006/main">
            <a:r>
              <a:t>Then assess ventilation. You need comfortable airflow and appropriate control of adhesive vapour, without directing a strong draught across the client’s eyes or causing the adhesive to cure unpredictably. Follow the adhesive manufacturer’s storage and environmental requirements, including temperature and humidity guidance.</a:t>
            </a:r>
          </a:p>
          <a:p xmlns:a="http://schemas.openxmlformats.org/drawingml/2006/main">
            <a:r>
              <a:t/>
            </a:r>
          </a:p>
          <a:p xmlns:a="http://schemas.openxmlformats.org/drawingml/2006/main">
            <a:r>
              <a:t>Adjust the bed before treatment. Your client’s head should be supported, their neck neutral and their body covered appropriately. Your own chair should allow your elbows to remain supported and your shoulders relaxed. Bring the client’s eyes into your working field by adjusting the bed or your position, rather than bending your back for the entire service.</a:t>
            </a:r>
          </a:p>
          <a:p xmlns:a="http://schemas.openxmlformats.org/drawingml/2006/main">
            <a:r>
              <a:t/>
            </a:r>
          </a:p>
          <a:p xmlns:a="http://schemas.openxmlformats.org/drawingml/2006/main">
            <a:r>
              <a:t>Here is a worked example. Imagine you are preparing for a classic full set. First, you disinfect the bed and trolley and allow the required contact time. You place a clean barrier on the trolley. On the clean side, you arrange labelled lash trays, adhesive, two prepared tweezers, tape and unopened eye pads. Beside, but not overlapping, the clean zone, you place the used-tool container and lined waste bin. You check the lamp angle, humidity and adhesive date. Finally, you open the client’s consultation and consent forms on your tablet or paper record before inviting the client to lie down. This sequence gives you access to what you need without reaching across contaminated items.</a:t>
            </a:r>
          </a:p>
          <a:p xmlns:a="http://schemas.openxmlformats.org/drawingml/2006/main">
            <a:r>
              <a:t/>
            </a:r>
          </a:p>
          <a:p xmlns:a="http://schemas.openxmlformats.org/drawingml/2006/main">
            <a:r>
              <a:t>Before beginning, confirm the client’s positioning and comfort. Check that the eye pads and tape will not press on the eyeballs, that the client can breathe comfortably through the nose, and that they can communicate if they feel discomfort. Explain how they can alert you without suddenly moving. Apply draping that is clean, secure and appropriate for the service, while keeping the face and eyes accessible.</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One common mistake is disinfecting over visible debris. Cleaning and disinfection are separate steps, and disinfectant cannot work reliably through adhesive residue or oil.</a:t>
            </a:r>
          </a:p>
          <a:p xmlns:a="http://schemas.openxmlformats.org/drawingml/2006/main">
            <a:r>
              <a:t/>
            </a:r>
          </a:p>
          <a:p xmlns:a="http://schemas.openxmlformats.org/drawingml/2006/main">
            <a:r>
              <a:t>Another mistake is using the same surface for clean tools and used tools. Create physical separation before the service starts.</a:t>
            </a:r>
          </a:p>
          <a:p xmlns:a="http://schemas.openxmlformats.org/drawingml/2006/main">
            <a:r>
              <a:t/>
            </a:r>
          </a:p>
          <a:p xmlns:a="http://schemas.openxmlformats.org/drawingml/2006/main">
            <a:r>
              <a:t>Do not leave adhesive open while you organise paperwork or search for tools. Prepare your layout first, then open and use the adhesive according to its instructions.</a:t>
            </a:r>
          </a:p>
          <a:p xmlns:a="http://schemas.openxmlformats.org/drawingml/2006/main">
            <a:r>
              <a:t/>
            </a:r>
          </a:p>
          <a:p xmlns:a="http://schemas.openxmlformats.org/drawingml/2006/main">
            <a:r>
              <a:t>Avoid placing tools on the client’s clothing, pillow or an unprotected trolley. Do not rely on a paper towel as a clean barrier unless your workplace protocol specifically approves it.</a:t>
            </a:r>
          </a:p>
          <a:p xmlns:a="http://schemas.openxmlformats.org/drawingml/2006/main">
            <a:r>
              <a:t/>
            </a:r>
          </a:p>
          <a:p xmlns:a="http://schemas.openxmlformats.org/drawingml/2006/main">
            <a:r>
              <a:t>Finally, do not skip documentation because the client is familiar. Record the consultation, consent, products used, any reactions or concerns, treatment details and aftercare provided.</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Your preparation sequence is: wash your hands, clear the area, clean surfaces, disinfect for the required contact time, establish a clean zone, prepare a separate used-item zone, check tools and products, arrange lighting and ventilation, adjust ergonomics, prepare client comfort measures and confirm the records.</a:t>
            </a:r>
          </a:p>
          <a:p xmlns:a="http://schemas.openxmlformats.org/drawingml/2006/main">
            <a:r>
              <a:t/>
            </a:r>
          </a:p>
          <a:p xmlns:a="http://schemas.openxmlformats.org/drawingml/2006/main">
            <a:r>
              <a:t>A professional workstation should be clean, organised, safe and repeatable. It should allow you to work without searching, crossing zones or compromising the client’s comfort.</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Before your next supervised practice session, complete the workstation setup checklist from start to finish. Set a timer and photograph your completed workstation for educator review. Identify your clean zone, used-item container, waste bin, light position and client comfort adjustments. Then prepare a sample consultation, consent, treatment and aftercare record without using a real client. Bring your checklist and any questions to your educator for verification before performing the service.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Before your client closes their eyes, your workstation has already communicated whether you are organised, hygienic and ready to work. A beautiful lash set cannot compensate for contaminated surfaces, missing records, poor lighting or a client positioned uncomfortably. In this lesson, you will build a repeatable workstation setup that protects your client, supports your technique and makes every service more efficient.</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Professional preparation is not a last-minute tidy-up. It is a controlled sequence that separates clean items from used items, reduces cross-contamination and confirms that your client can remain safe and comfortable throughout the treatment.</a:t>
            </a:r>
          </a:p>
          <a:p xmlns:a="http://schemas.openxmlformats.org/drawingml/2006/main">
            <a:r>
              <a:t/>
            </a:r>
          </a:p>
          <a:p xmlns:a="http://schemas.openxmlformats.org/drawingml/2006/main">
            <a:r>
              <a:t>Your workstation must also support accurate lash application. If your light is poorly positioned, your back is bent or your tools are scattered, your precision and concentration will decline. Good preparation protects the client and improves your work.</a:t>
            </a:r>
          </a:p>
          <a:p xmlns:a="http://schemas.openxmlformats.org/drawingml/2006/main">
            <a:r>
              <a:t/>
            </a:r>
          </a:p>
          <a:p xmlns:a="http://schemas.openxmlformats.org/drawingml/2006/main">
            <a:r>
              <a:t>You will also prepare the paperwork before the client arrives. Consultation records, consent, treatment notes and aftercare documentation are part of the service, not optional administration. Follow your local regulations, your salon procedures and the manufacturer’s instructions for every product you use.</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by preparing yourself. Wash and dry your hands, secure your hair and wear any required personal protective equipment. Check that your uniform or clothing is clean and that your nails will not interfere with safe hand hygiene or client care.</a:t>
            </a:r>
          </a:p>
          <a:p xmlns:a="http://schemas.openxmlformats.org/drawingml/2006/main">
            <a:r>
              <a:t/>
            </a:r>
          </a:p>
          <a:p xmlns:a="http://schemas.openxmlformats.org/drawingml/2006/main">
            <a:r>
              <a:t>Now clear the workstation completely. Remove unrelated products, personal items, food and drink. Inspect the bed, trolley, lamp, pillow and any reusable equipment for visible residue or debris.</a:t>
            </a:r>
          </a:p>
          <a:p xmlns:a="http://schemas.openxmlformats.org/drawingml/2006/main">
            <a:r>
              <a:t/>
            </a:r>
          </a:p>
          <a:p xmlns:a="http://schemas.openxmlformats.org/drawingml/2006/main">
            <a:r>
              <a:t>Clean first, then disinfect. Using a product suitable for the specific surface, remove visible dust, adhesive residue, oils and other soil. Apply the disinfectant according to its label. That means using the correct dilution, applying enough product to keep the surface visibly wet for the stated contact time, and allowing it to dry as directed. Do not assume that spraying and immediately wiping means the surface has been disinfected. Never mix disinfectants or use a product on a surface unless the manufacturer confirms compatibility.</a:t>
            </a:r>
          </a:p>
          <a:p xmlns:a="http://schemas.openxmlformats.org/drawingml/2006/main">
            <a:r>
              <a:t/>
            </a:r>
          </a:p>
          <a:p xmlns:a="http://schemas.openxmlformats.org/drawingml/2006/main">
            <a:r>
              <a:t>Prepare the clean zone. Place your disinfected tools and unopened or protected supplies on a clean barrier, tray or disposable mat. Keep adhesive, lash strips, tweezers, tape, eye pads and other essential items within easy reach, but do not overcrowd the area.</a:t>
            </a:r>
          </a:p>
          <a:p xmlns:a="http://schemas.openxmlformats.org/drawingml/2006/main">
            <a:r>
              <a:t/>
            </a:r>
          </a:p>
          <a:p xmlns:a="http://schemas.openxmlformats.org/drawingml/2006/main">
            <a:r>
              <a:t>Create a separate used-item workflow. Position a clearly identified container or tray for tools that have contacted the client, adhesive or other used materials. Used items must never return to the clean zone. At the end of the service, reusable tools follow your approved cleaning and disinfection or sterilisation procedure. Do not place contaminated tweezers directly onto the clean tray.</a:t>
            </a:r>
          </a:p>
          <a:p xmlns:a="http://schemas.openxmlformats.org/drawingml/2006/main">
            <a:r>
              <a:t/>
            </a:r>
          </a:p>
          <a:p xmlns:a="http://schemas.openxmlformats.org/drawingml/2006/main">
            <a:r>
              <a:t>Single-use items are used once and discarded immediately after the service, or sooner if they become contaminated. This includes mascara wands, microbrushes, eye pads, tape, disposable applicators and any other item labelled for single use. Place them into a lined waste bin. If an item is sharp or could puncture the waste bag, use a suitable sharps container according to local requirements. Do not recap, rinse or reuse disposable items.</a:t>
            </a:r>
          </a:p>
          <a:p xmlns:a="http://schemas.openxmlformats.org/drawingml/2006/main">
            <a:r>
              <a:t/>
            </a:r>
          </a:p>
          <a:p xmlns:a="http://schemas.openxmlformats.org/drawingml/2006/main">
            <a:r>
              <a:t>Next, check your tools. Your tweezers should be clean, disinfected or sterilised according to your workplace protocol, dry and free from adhesive buildup. Test the tips and tension before the client arrives. Confirm that your lash trays are labelled with the correct curl, length and diameter, and check that your adhesive is within its use period and stored as directed. Record the adhesive opening date if your product system requires it.</a:t>
            </a:r>
          </a:p>
          <a:p xmlns:a="http://schemas.openxmlformats.org/drawingml/2006/main">
            <a:r>
              <a:t/>
            </a:r>
          </a:p>
          <a:p xmlns:a="http://schemas.openxmlformats.org/drawingml/2006/main">
            <a:r>
              <a:t>Set up your light so it illuminates both eyes without shining directly into the client’s eyes. A stable, adjustable lamp positioned from the side or above the working area is usually more useful than a light placed behind you. Check that cables cannot pull across the bed or create a trip hazard.</a:t>
            </a:r>
          </a:p>
          <a:p xmlns:a="http://schemas.openxmlformats.org/drawingml/2006/main">
            <a:r>
              <a:t/>
            </a:r>
          </a:p>
          <a:p xmlns:a="http://schemas.openxmlformats.org/drawingml/2006/main">
            <a:r>
              <a:t>Then assess ventilation. You need comfortable airflow and appropriate control of adhesive vapour, without directing a strong draught across the client’s eyes or causing the adhesive to cure unpredictably. Follow the adhesive manufacturer’s storage and environmental requirements, including temperature and humidity guidance.</a:t>
            </a:r>
          </a:p>
          <a:p xmlns:a="http://schemas.openxmlformats.org/drawingml/2006/main">
            <a:r>
              <a:t/>
            </a:r>
          </a:p>
          <a:p xmlns:a="http://schemas.openxmlformats.org/drawingml/2006/main">
            <a:r>
              <a:t>Adjust the bed before treatment. Your client’s head should be supported, their neck neutral and their body covered appropriately. Your own chair should allow your elbows to remain supported and your shoulders relaxed. Bring the client’s eyes into your working field by adjusting the bed or your position, rather than bending your back for the entire service.</a:t>
            </a:r>
          </a:p>
          <a:p xmlns:a="http://schemas.openxmlformats.org/drawingml/2006/main">
            <a:r>
              <a:t/>
            </a:r>
          </a:p>
          <a:p xmlns:a="http://schemas.openxmlformats.org/drawingml/2006/main">
            <a:r>
              <a:t>Here is a worked example. Imagine you are preparing for a classic full set. First, you disinfect the bed and trolley and allow the required contact time. You place a clean barrier on the trolley. On the clean side, you arrange labelled lash trays, adhesive, two prepared tweezers, tape and unopened eye pads. Beside, but not overlapping, the clean zone, you place the used-tool container and lined waste bin. You check the lamp angle, humidity and adhesive date. Finally, you open the client’s consultation and consent forms on your tablet or paper record before inviting the client to lie down. This sequence gives you access to what you need without reaching across contaminated items.</a:t>
            </a:r>
          </a:p>
          <a:p xmlns:a="http://schemas.openxmlformats.org/drawingml/2006/main">
            <a:r>
              <a:t/>
            </a:r>
          </a:p>
          <a:p xmlns:a="http://schemas.openxmlformats.org/drawingml/2006/main">
            <a:r>
              <a:t>Before beginning, confirm the client’s positioning and comfort. Check that the eye pads and tape will not press on the eyeballs, that the client can breathe comfortably through the nose, and that they can communicate if they feel discomfort. Explain how they can alert you without suddenly moving. Apply draping that is clean, secure and appropriate for the service, while keeping the face and eyes accessible.</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One common mistake is disinfecting over visible debris. Cleaning and disinfection are separate steps, and disinfectant cannot work reliably through adhesive residue or oil.</a:t>
            </a:r>
          </a:p>
          <a:p xmlns:a="http://schemas.openxmlformats.org/drawingml/2006/main">
            <a:r>
              <a:t/>
            </a:r>
          </a:p>
          <a:p xmlns:a="http://schemas.openxmlformats.org/drawingml/2006/main">
            <a:r>
              <a:t>Another mistake is using the same surface for clean tools and used tools. Create physical separation before the service starts.</a:t>
            </a:r>
          </a:p>
          <a:p xmlns:a="http://schemas.openxmlformats.org/drawingml/2006/main">
            <a:r>
              <a:t/>
            </a:r>
          </a:p>
          <a:p xmlns:a="http://schemas.openxmlformats.org/drawingml/2006/main">
            <a:r>
              <a:t>Do not leave adhesive open while you organise paperwork or search for tools. Prepare your layout first, then open and use the adhesive according to its instructions.</a:t>
            </a:r>
          </a:p>
          <a:p xmlns:a="http://schemas.openxmlformats.org/drawingml/2006/main">
            <a:r>
              <a:t/>
            </a:r>
          </a:p>
          <a:p xmlns:a="http://schemas.openxmlformats.org/drawingml/2006/main">
            <a:r>
              <a:t>Avoid placing tools on the client’s clothing, pillow or an unprotected trolley. Do not rely on a paper towel as a clean barrier unless your workplace protocol specifically approves it.</a:t>
            </a:r>
          </a:p>
          <a:p xmlns:a="http://schemas.openxmlformats.org/drawingml/2006/main">
            <a:r>
              <a:t/>
            </a:r>
          </a:p>
          <a:p xmlns:a="http://schemas.openxmlformats.org/drawingml/2006/main">
            <a:r>
              <a:t>Finally, do not skip documentation because the client is familiar. Record the consultation, consent, products used, any reactions or concerns, treatment details and aftercare provided.</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Your preparation sequence is: wash your hands, clear the area, clean surfaces, disinfect for the required contact time, establish a clean zone, prepare a separate used-item zone, check tools and products, arrange lighting and ventilation, adjust ergonomics, prepare client comfort measures and confirm the records.</a:t>
            </a:r>
          </a:p>
          <a:p xmlns:a="http://schemas.openxmlformats.org/drawingml/2006/main">
            <a:r>
              <a:t/>
            </a:r>
          </a:p>
          <a:p xmlns:a="http://schemas.openxmlformats.org/drawingml/2006/main">
            <a:r>
              <a:t>A professional workstation should be clean, organised, safe and repeatable. It should allow you to work without searching, crossing zones or compromising the client’s comfort.</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Before your next supervised practice session, complete the workstation setup checklist from start to finish. Set a timer and photograph your completed workstation for educator review. Identify your clean zone, used-item container, waste bin, light position and client comfort adjustments. Then prepare a sample consultation, consent, treatment and aftercare record without using a real client. Bring your checklist and any questions to your educator for verification before performing the service.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your next supervised practice session, complete the workstation setup checklist from start to finish. Set a timer and photograph your completed workstation for educator review. Identify your clean zone, used-item container, waste bin, light position and client comfort adjustments. Then prepare a sample consultation, consent, treatment and aftercare record without using a real client. Bring your checklist and any questions to your educator for verification before performing the service.</a:t>
            </a:r>
          </a:p>
          <a:p xmlns:a="http://schemas.openxmlformats.org/drawingml/2006/main">
            <a:r>
              <a:t>Source: existing CreatorClaw course Lesson 2: Workstation Setup and Professional Standards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3: Consultation, Suitability Screening and Service Planning</a:t>
            </a:r>
          </a:p>
          <a:p xmlns:a="http://schemas.openxmlformats.org/drawingml/2006/main">
            <a:r>
              <a:t>Hook:</a:t>
            </a:r>
          </a:p>
          <a:p xmlns:a="http://schemas.openxmlformats.org/drawingml/2006/main">
            <a:r>
              <a:t/>
            </a:r>
          </a:p>
          <a:p xmlns:a="http://schemas.openxmlformats.org/drawingml/2006/main">
            <a:r>
              <a:t>A professional lash service begins before you pick up your tweezers. It begins with a conversation, a visual assessment and a clear decision about whether the treatment is suitable. Your consultation protects the client, protects you and gives you the information needed to create a safe, realistic lash plan.</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Clients may arrive with a desired look based on a photograph, but every set must be designed around the client’s natural lashes, eye health, sensitivities and lifestyle. A dramatic style that works for one client may be too heavy, uncomfortable or damaging for another.</a:t>
            </a:r>
          </a:p>
          <a:p xmlns:a="http://schemas.openxmlformats.org/drawingml/2006/main">
            <a:r>
              <a:t/>
            </a:r>
          </a:p>
          <a:p xmlns:a="http://schemas.openxmlformats.org/drawingml/2006/main">
            <a:r>
              <a:t>Your responsibility is not to promise a result at any cost. Your responsibility is to assess, explain, document and proceed only when the service is appropriate. If it is not appropriate, you must postpone, decline or refer the client according to your training, salon policy and local regulations.</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a consistent consultation form. Do not rely on memory or casual conversation. Ask the same essential questions for every client, then record the answers clearly.</a:t>
            </a:r>
          </a:p>
          <a:p xmlns:a="http://schemas.openxmlformats.org/drawingml/2006/main">
            <a:r>
              <a:t/>
            </a:r>
          </a:p>
          <a:p xmlns:a="http://schemas.openxmlformats.org/drawingml/2006/main">
            <a:r>
              <a:t>First, establish the client’s goals. Ask, “What would you like your lashes to look like?” Follow with, “Do you want a natural enhancement, a noticeable result or a more dramatic appearance?” Ask whether they wear mascara, use strip lashes or have a particular occasion coming up. If the client brings a photograph, explain that the photograph is a reference, not a guarantee. The final result depends on their natural lash condition and the extensions available.</a:t>
            </a:r>
          </a:p>
          <a:p xmlns:a="http://schemas.openxmlformats.org/drawingml/2006/main">
            <a:r>
              <a:t/>
            </a:r>
          </a:p>
          <a:p xmlns:a="http://schemas.openxmlformats.org/drawingml/2006/main">
            <a:r>
              <a:t>Next, ask about sensitivities and previous reactions. Ask whether they have reacted to lash adhesive, tape, eye pads, cosmetics or other beauty treatments. Ask whether they have experienced swelling, itching, redness, watering or a rash after a previous lash service. Record what happened, when it happened and whether medical advice was sought. A previous reaction must never be dismissed as normal.</a:t>
            </a:r>
          </a:p>
          <a:p xmlns:a="http://schemas.openxmlformats.org/drawingml/2006/main">
            <a:r>
              <a:t/>
            </a:r>
          </a:p>
          <a:p xmlns:a="http://schemas.openxmlformats.org/drawingml/2006/main">
            <a:r>
              <a:t>Ask about current eye health. Ask whether the client currently has redness, pain, itching, discharge, excessive watering, light sensitivity, a stye or inflamed eyelids. Ask about recent eye surgery, injury or treatment, and whether they have been advised by a healthcare professional to avoid eye-area services. Ask about contact lenses, because lenses may need to be removed during the treatment. Do not diagnose a condition. If symptoms are present or the history is unclear, postpone the service and refer the client to an appropriate healthcare professional.</a:t>
            </a:r>
          </a:p>
          <a:p xmlns:a="http://schemas.openxmlformats.org/drawingml/2006/main">
            <a:r>
              <a:t/>
            </a:r>
          </a:p>
          <a:p xmlns:a="http://schemas.openxmlformats.org/drawingml/2006/main">
            <a:r>
              <a:t>Now inspect the natural lashes with clean hands and suitable lighting. Assess four areas: density, strength, direction and growth cycle. Density means how many natural lashes are present across the lash line. Strength means whether the lashes appear healthy enough to support the chosen extension. Direction tells you whether the lashes grow upward, downward, straight or in mixed directions. Growth cycle refers to the different stages of natural lash growth, so some lashes will be newer and shorter while others are more mature.</a:t>
            </a:r>
          </a:p>
          <a:p xmlns:a="http://schemas.openxmlformats.org/drawingml/2006/main">
            <a:r>
              <a:t/>
            </a:r>
          </a:p>
          <a:p xmlns:a="http://schemas.openxmlformats.org/drawingml/2006/main">
            <a:r>
              <a:t>Look for sparse areas, very fine or brittle lashes, twisting, crossed lashes, gaps, shedding and signs of rubbing. Compare both eyes. Record your observations rather than using vague descriptions such as “good lashes.” For example, write, “Moderate density, fine inner-corner lashes, medium strength through the centre, mixed growth directions, no visible redness.”</a:t>
            </a:r>
          </a:p>
          <a:p xmlns:a="http://schemas.openxmlformats.org/drawingml/2006/main">
            <a:r>
              <a:t/>
            </a:r>
          </a:p>
          <a:p xmlns:a="http://schemas.openxmlformats.org/drawingml/2006/main">
            <a:r>
              <a:t>Then match the design to the assessment. Select the curl, length and diameter conservatively. The extension must not overwhelm the natural lash. Your educator will verify the technical limits and approved product ranges during supervised practice. Record the intended map, such as shorter lengths at the inner corner, gradually increasing through the centre and tapering toward the outer corner. Also record the chosen curl and diameter, and note any areas where you will reduce length or weight.</a:t>
            </a:r>
          </a:p>
          <a:p xmlns:a="http://schemas.openxmlformats.org/drawingml/2006/main">
            <a:r>
              <a:t/>
            </a:r>
          </a:p>
          <a:p xmlns:a="http://schemas.openxmlformats.org/drawingml/2006/main">
            <a:r>
              <a:t>Here is a worked example. A client requests a dramatic cat-eye set and shows a photograph with long, dense extensions. During assessment, you find medium density, fine natural lashes, downward-growing outer corners and a history of watering during a previous appointment. You would not copy the photograph. You would explain that the requested outer-corner length may feel heavy and may encourage twisting or poor retention. A conservative plan could use a moderate curl, shorter outer-corner lengths, a lightweight diameter and a soft, graduated map. You would ask about the watering, assess whether symptoms are currently present, and postpone or refer if there is ongoing irritation. Document the discussion and the agreed plan.</a:t>
            </a:r>
          </a:p>
          <a:p xmlns:a="http://schemas.openxmlformats.org/drawingml/2006/main">
            <a:r>
              <a:t/>
            </a:r>
          </a:p>
          <a:p xmlns:a="http://schemas.openxmlformats.org/drawingml/2006/main">
            <a:r>
              <a:t>Before treatment, explain realistic outcomes and maintenance. Tell the client that extensions shed with the natural lash cycle, so infills are required to maintain fullness. Explain that they should not pull or pick, should keep the lashes clean according to your aftercare instructions and should contact you if they experience unusual discomfort, swelling or persistent redness. Explain possible risks, including irritation, allergic reaction, overloading or premature loss if aftercare is poor. Give the client an opportunity to ask questions.</a:t>
            </a:r>
          </a:p>
          <a:p xmlns:a="http://schemas.openxmlformats.org/drawingml/2006/main">
            <a:r>
              <a:t/>
            </a:r>
          </a:p>
          <a:p xmlns:a="http://schemas.openxmlformats.org/drawingml/2006/main">
            <a:r>
              <a:t>Finally, obtain informed consent before beginning. Consent means the client understands the planned service, expected result, maintenance and relevant risks, and agrees voluntarily. It is not a signature obtained without explanation. Complete every field, including allergies, previous reactions, health information, assessment findings, selected curl, length, diameter, mapping and aftercare instructions. Obtain an updated consultation whenever the client’s circumstances or treatment plan changes.</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accepting a client’s requested length without inspecting the natural lash. Another is treating a patch test as proof that no reaction can occur. A patch test, where required by your policy, is only one part of risk management and does not guarantee safety.</a:t>
            </a:r>
          </a:p>
          <a:p xmlns:a="http://schemas.openxmlformats.org/drawingml/2006/main">
            <a:r>
              <a:t/>
            </a:r>
          </a:p>
          <a:p xmlns:a="http://schemas.openxmlformats.org/drawingml/2006/main">
            <a:r>
              <a:t>Do not continue through watering, pain or repeated blinking. Do not diagnose eye conditions, make medical claims or pressure a client to proceed. Do not record “no allergies” when the client has not answered the question. Ask clearly, record accurately and escalate uncertainty to your educator or an appropriate professional.</a:t>
            </a:r>
          </a:p>
          <a:p xmlns:a="http://schemas.openxmlformats.org/drawingml/2006/main">
            <a:r>
              <a:t/>
            </a:r>
          </a:p>
          <a:p xmlns:a="http://schemas.openxmlformats.org/drawingml/2006/main">
            <a:r>
              <a:t>Recap:</a:t>
            </a:r>
          </a:p>
          <a:p xmlns:a="http://schemas.openxmlformats.org/drawingml/2006/main">
            <a:r>
              <a:t/>
            </a:r>
          </a:p>
          <a:p xmlns:a="http://schemas.openxmlformats.org/drawingml/2006/main">
            <a:r>
              <a:t>A structured consultation covers the client’s goals, sensitivities, previous reactions and eye health. You inspect density, strength, direction and growth cycle, then create a conservative plan. You postpone, decline or refer when symptoms or circumstances fall outside safe practice. You explain outcomes, maintenance and risks, obtain informed consent and document the curl, length, diameter, mapping and aftercare instructions.</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Complete a consultation form for a fictional client who requests a dramatic set. Record their goals, answers to the suitability questions, natural lash assessment and a conservative treatment plan. Include the selected curl, length, diameter, mapping and aftercare instructions. Then submit it for educator verification before using the form with a live client.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A professional lash service begins before you pick up your tweezers. It begins with a conversation, a visual assessment and a clear decision about whether the treatment is suitable. Your consultation protects the client, protects you and gives you the information needed to create a safe, realistic lash plan.</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Clients may arrive with a desired look based on a photograph, but every set must be designed around the client’s natural lashes, eye health, sensitivities and lifestyle. A dramatic style that works for one client may be too heavy, uncomfortable or damaging for another.</a:t>
            </a:r>
          </a:p>
          <a:p xmlns:a="http://schemas.openxmlformats.org/drawingml/2006/main">
            <a:r>
              <a:t/>
            </a:r>
          </a:p>
          <a:p xmlns:a="http://schemas.openxmlformats.org/drawingml/2006/main">
            <a:r>
              <a:t>Your responsibility is not to promise a result at any cost. Your responsibility is to assess, explain, document and proceed only when the service is appropriate. If it is not appropriate, you must postpone, decline or refer the client according to your training, salon policy and local regulations.</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a consistent consultation form. Do not rely on memory or casual conversation. Ask the same essential questions for every client, then record the answers clearly.</a:t>
            </a:r>
          </a:p>
          <a:p xmlns:a="http://schemas.openxmlformats.org/drawingml/2006/main">
            <a:r>
              <a:t/>
            </a:r>
          </a:p>
          <a:p xmlns:a="http://schemas.openxmlformats.org/drawingml/2006/main">
            <a:r>
              <a:t>First, establish the client’s goals. Ask, “What would you like your lashes to look like?” Follow with, “Do you want a natural enhancement, a noticeable result or a more dramatic appearance?” Ask whether they wear mascara, use strip lashes or have a particular occasion coming up. If the client brings a photograph, explain that the photograph is a reference, not a guarantee. The final result depends on their natural lash condition and the extensions available.</a:t>
            </a:r>
          </a:p>
          <a:p xmlns:a="http://schemas.openxmlformats.org/drawingml/2006/main">
            <a:r>
              <a:t/>
            </a:r>
          </a:p>
          <a:p xmlns:a="http://schemas.openxmlformats.org/drawingml/2006/main">
            <a:r>
              <a:t>Next, ask about sensitivities and previous reactions. Ask whether they have reacted to lash adhesive, tape, eye pads, cosmetics or other beauty treatments. Ask whether they have experienced swelling, itching, redness, watering or a rash after a previous lash service. Record what happened, when it happened and whether medical advice was sought. A previous reaction must never be dismissed as normal.</a:t>
            </a:r>
          </a:p>
          <a:p xmlns:a="http://schemas.openxmlformats.org/drawingml/2006/main">
            <a:r>
              <a:t/>
            </a:r>
          </a:p>
          <a:p xmlns:a="http://schemas.openxmlformats.org/drawingml/2006/main">
            <a:r>
              <a:t>Ask about current eye health. Ask whether the client currently has redness, pain, itching, discharge, excessive watering, light sensitivity, a stye or inflamed eyelids. Ask about recent eye surgery, injury or treatment, and whether they have been advised by a healthcare professional to avoid eye-area services. Ask about contact lenses, because lenses may need to be removed during the treatment. Do not diagnose a condition. If symptoms are present or the history is unclear, postpone the service and refer the client to an appropriate healthcare professional.</a:t>
            </a:r>
          </a:p>
          <a:p xmlns:a="http://schemas.openxmlformats.org/drawingml/2006/main">
            <a:r>
              <a:t/>
            </a:r>
          </a:p>
          <a:p xmlns:a="http://schemas.openxmlformats.org/drawingml/2006/main">
            <a:r>
              <a:t>Now inspect the natural lashes with clean hands and suitable lighting. Assess four areas: density, strength, direction and growth cycle. Density means how many natural lashes are present across the lash line. Strength means whether the lashes appear healthy enough to support the chosen extension. Direction tells you whether the lashes grow upward, downward, straight or in mixed directions. Growth cycle refers to the different stages of natural lash growth, so some lashes will be newer and shorter while others are more mature.</a:t>
            </a:r>
          </a:p>
          <a:p xmlns:a="http://schemas.openxmlformats.org/drawingml/2006/main">
            <a:r>
              <a:t/>
            </a:r>
          </a:p>
          <a:p xmlns:a="http://schemas.openxmlformats.org/drawingml/2006/main">
            <a:r>
              <a:t>Look for sparse areas, very fine or brittle lashes, twisting, crossed lashes, gaps, shedding and signs of rubbing. Compare both eyes. Record your observations rather than using vague descriptions such as “good lashes.” For example, write, “Moderate density, fine inner-corner lashes, medium strength through the centre, mixed growth directions, no visible redness.”</a:t>
            </a:r>
          </a:p>
          <a:p xmlns:a="http://schemas.openxmlformats.org/drawingml/2006/main">
            <a:r>
              <a:t/>
            </a:r>
          </a:p>
          <a:p xmlns:a="http://schemas.openxmlformats.org/drawingml/2006/main">
            <a:r>
              <a:t>Then match the design to the assessment. Select the curl, length and diameter conservatively. The extension must not overwhelm the natural lash. Your educator will verify the technical limits and approved product ranges during supervised practice. Record the intended map, such as shorter lengths at the inner corner, gradually increasing through the centre and tapering toward the outer corner. Also record the chosen curl and diameter, and note any areas where you will reduce length or weight.</a:t>
            </a:r>
          </a:p>
          <a:p xmlns:a="http://schemas.openxmlformats.org/drawingml/2006/main">
            <a:r>
              <a:t/>
            </a:r>
          </a:p>
          <a:p xmlns:a="http://schemas.openxmlformats.org/drawingml/2006/main">
            <a:r>
              <a:t>Here is a worked example. A client requests a dramatic cat-eye set and shows a photograph with long, dense extensions. During assessment, you find medium density, fine natural lashes, downward-growing outer corners and a history of watering during a previous appointment. You would not copy the photograph. You would explain that the requested outer-corner length may feel heavy and may encourage twisting or poor retention. A conservative plan could use a moderate curl, shorter outer-corner lengths, a lightweight diameter and a soft, graduated map. You would ask about the watering, assess whether symptoms are currently present, and postpone or refer if there is ongoing irritation. Document the discussion and the agreed plan.</a:t>
            </a:r>
          </a:p>
          <a:p xmlns:a="http://schemas.openxmlformats.org/drawingml/2006/main">
            <a:r>
              <a:t/>
            </a:r>
          </a:p>
          <a:p xmlns:a="http://schemas.openxmlformats.org/drawingml/2006/main">
            <a:r>
              <a:t>Before treatment, explain realistic outcomes and maintenance. Tell the client that extensions shed with the natural lash cycle, so infills are required to maintain fullness. Explain that they should not pull or pick, should keep the lashes clean according to your aftercare instructions and should contact you if they experience unusual discomfort, swelling or persistent redness. Explain possible risks, including irritation, allergic reaction, overloading or premature loss if aftercare is poor. Give the client an opportunity to ask questions.</a:t>
            </a:r>
          </a:p>
          <a:p xmlns:a="http://schemas.openxmlformats.org/drawingml/2006/main">
            <a:r>
              <a:t/>
            </a:r>
          </a:p>
          <a:p xmlns:a="http://schemas.openxmlformats.org/drawingml/2006/main">
            <a:r>
              <a:t>Finally, obtain informed consent before beginning. Consent means the client understands the planned service, expected result, maintenance and relevant risks, and agrees voluntarily. It is not a signature obtained without explanation. Complete every field, including allergies, previous reactions, health information, assessment findings, selected curl, length, diameter, mapping and aftercare instructions. Obtain an updated consultation whenever the client’s circumstances or treatment plan changes.</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accepting a client’s requested length without inspecting the natural lash. Another is treating a patch test as proof that no reaction can occur. A patch test, where required by your policy, is only one part of risk management and does not guarantee safety.</a:t>
            </a:r>
          </a:p>
          <a:p xmlns:a="http://schemas.openxmlformats.org/drawingml/2006/main">
            <a:r>
              <a:t/>
            </a:r>
          </a:p>
          <a:p xmlns:a="http://schemas.openxmlformats.org/drawingml/2006/main">
            <a:r>
              <a:t>Do not continue through watering, pain or repeated blinking. Do not diagnose eye conditions, make medical claims or pressure a client to proceed. Do not record “no allergies” when the client has not answered the question. Ask clearly, record accurately and escalate uncertainty to your educator or an appropriate professional.</a:t>
            </a:r>
          </a:p>
          <a:p xmlns:a="http://schemas.openxmlformats.org/drawingml/2006/main">
            <a:r>
              <a:t/>
            </a:r>
          </a:p>
          <a:p xmlns:a="http://schemas.openxmlformats.org/drawingml/2006/main">
            <a:r>
              <a:t>Recap:</a:t>
            </a:r>
          </a:p>
          <a:p xmlns:a="http://schemas.openxmlformats.org/drawingml/2006/main">
            <a:r>
              <a:t/>
            </a:r>
          </a:p>
          <a:p xmlns:a="http://schemas.openxmlformats.org/drawingml/2006/main">
            <a:r>
              <a:t>A structured consultation covers the client’s goals, sensitivities, previous reactions and eye health. You inspect density, strength, direction and growth cycle, then create a conservative plan. You postpone, decline or refer when symptoms or circumstances fall outside safe practice. You explain outcomes, maintenance and risks, obtain informed consent and document the curl, length, diameter, mapping and aftercare instructions.</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Complete a consultation form for a fictional client who requests a dramatic set. Record their goals, answers to the suitability questions, natural lash assessment and a conservative treatment plan. Include the selected curl, length, diameter, mapping and aftercare instructions. Then submit it for educator verification before using the form with a live client.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Complete a consultation form for a fictional client who requests a dramatic set. Record their goals, answers to the suitability questions, natural lash assessment and a conservative treatment plan. Include the selected curl, length, diameter, mapping and aftercare instructions. Then submit it for educator verification before using the form with a live client.</a:t>
            </a:r>
          </a:p>
          <a:p xmlns:a="http://schemas.openxmlformats.org/drawingml/2006/main">
            <a:r>
              <a:t>Source: existing CreatorClaw course Lesson 3: Consultation, Suitability Screening and Service Planning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adcc4172554f7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a56b903ace5453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16f615ea3844fb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926f848b5a9440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18b750bdc8c4e9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1fdc03df7c44bc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20678C-9A09-414A-9C4B-2E2251FBEFD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B2C8110-4211-44B5-80D5-3F842BD0B23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D26FBF6-203B-42CE-B74B-198639FBAC3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849E68E-5B78-46BF-941F-F8DABCB1EBD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7BA6BBA-07BA-43FB-88AD-6581E7DEC5A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361DA32-B016-4BFE-882F-238D51594B4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423E367-A8E8-4DA1-BBAB-E8F67DB6405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80721CD-10DF-43DD-9891-4D4F4C971B1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C4F048A-E923-4555-B925-6FD3DF1AB7B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217AB4F-30A5-40EE-9538-8D59B2CA754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262309e4fa44a0" /><Relationship Type="http://schemas.openxmlformats.org/officeDocument/2006/relationships/slideLayout" Target="/ppt/slideLayouts/slideLayout1.xml" Id="Rb92dcab809bc4c22" /><Relationship Type="http://schemas.openxmlformats.org/officeDocument/2006/relationships/slideLayout" Target="/ppt/slideLayouts/slideLayout2.xml" Id="R5adf42ba88124942" /><Relationship Type="http://schemas.openxmlformats.org/officeDocument/2006/relationships/slideLayout" Target="/ppt/slideLayouts/slideLayout3.xml" Id="Re708ce7fea0b4ded" /><Relationship Type="http://schemas.openxmlformats.org/officeDocument/2006/relationships/slideLayout" Target="/ppt/slideLayouts/slideLayout4.xml" Id="Rfdbb77ec8df04155" /><Relationship Type="http://schemas.openxmlformats.org/officeDocument/2006/relationships/slideLayout" Target="/ppt/slideLayouts/slideLayout5.xml" Id="R747050a269a24cd4" /><Relationship Type="http://schemas.openxmlformats.org/officeDocument/2006/relationships/slideLayout" Target="/ppt/slideLayouts/slideLayout6.xml" Id="R8915bb10fe2c428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2dcab809bc4c22"/>
    <p:sldLayoutId xmlns:r="http://schemas.openxmlformats.org/officeDocument/2006/relationships" id="2147483650" r:id="R5adf42ba88124942"/>
    <p:sldLayoutId xmlns:r="http://schemas.openxmlformats.org/officeDocument/2006/relationships" id="2147483651" r:id="Re708ce7fea0b4ded"/>
    <p:sldLayoutId xmlns:r="http://schemas.openxmlformats.org/officeDocument/2006/relationships" id="2147483652" r:id="Rfdbb77ec8df04155"/>
    <p:sldLayoutId xmlns:r="http://schemas.openxmlformats.org/officeDocument/2006/relationships" id="2147483653" r:id="R747050a269a24cd4"/>
    <p:sldLayoutId xmlns:r="http://schemas.openxmlformats.org/officeDocument/2006/relationships" id="2147483654" r:id="R8915bb10fe2c428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9580303f43440f0" /><Relationship Type="http://schemas.openxmlformats.org/officeDocument/2006/relationships/notesSlide" Target="/ppt/notesSlides/notesSlide1.xml" Id="Rda20aed92e8c404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ec6d98c86ae4f17" /><Relationship Type="http://schemas.openxmlformats.org/officeDocument/2006/relationships/notesSlide" Target="/ppt/notesSlides/notesSlide2.xml" Id="Rc6b52574bfd74ec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4cf2ab7f8b24092" /><Relationship Type="http://schemas.openxmlformats.org/officeDocument/2006/relationships/notesSlide" Target="/ppt/notesSlides/notesSlide3.xml" Id="Rf361eb0340934e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3a48f1ae93b4151" /><Relationship Type="http://schemas.openxmlformats.org/officeDocument/2006/relationships/notesSlide" Target="/ppt/notesSlides/notesSlide4.xml" Id="R5571f857765c4e8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c9309e5dd3a4fc5" /><Relationship Type="http://schemas.openxmlformats.org/officeDocument/2006/relationships/notesSlide" Target="/ppt/notesSlides/notesSlide5.xml" Id="R9d2fbfbfc09b4c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a7ecc5c46534f57" /><Relationship Type="http://schemas.openxmlformats.org/officeDocument/2006/relationships/notesSlide" Target="/ppt/notesSlides/notesSlide6.xml" Id="R883bb9b5e6e84d9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f62fafe4e084fd3" /><Relationship Type="http://schemas.openxmlformats.org/officeDocument/2006/relationships/notesSlide" Target="/ppt/notesSlides/notesSlide7.xml" Id="Ra1742f65df454ef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aceabd99dfa40a3" /><Relationship Type="http://schemas.openxmlformats.org/officeDocument/2006/relationships/notesSlide" Target="/ppt/notesSlides/notesSlide8.xml" Id="R1a78dc3c9fad43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8c3b3b3c56841eb" /><Relationship Type="http://schemas.openxmlformats.org/officeDocument/2006/relationships/notesSlide" Target="/ppt/notesSlides/notesSlide9.xml" Id="R8d055ad5181c447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cb61a67dd6545c1" /><Relationship Type="http://schemas.openxmlformats.org/officeDocument/2006/relationships/notesSlide" Target="/ppt/notesSlides/notesSlide10.xml" Id="R8e2192b220a0472b" /></Relationships>
</file>

<file path=ppt/slides/slide1.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73E7BD8-2542-4A9A-A7DB-43B7A95D1F17}"/>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PROFESSIONAL LASH EXTENSION FOUNDATION COURSE  /  MODULE 1</a:t>
            </a:r>
          </a:p>
        </p:txBody>
      </p:sp>
      <p:sp>
        <p:nvSpPr>
          <p:cNvPr id="2" name="">
            <a:extLst xmlns:a="http://schemas.openxmlformats.org/drawingml/2006/main">
              <a:ext uri="{FF2B5EF4-FFF2-40B4-BE49-F238E27FC236}">
                <a16:creationId xmlns:a16="http://schemas.microsoft.com/office/drawing/2014/main" id="{F1788C5A-EE42-48D0-95A1-6A4D1B688D31}"/>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Professional foundations and preparation</a:t>
            </a:r>
          </a:p>
        </p:txBody>
      </p:sp>
      <p:sp>
        <p:nvSpPr>
          <p:cNvPr id="3" name="">
            <a:extLst xmlns:a="http://schemas.openxmlformats.org/drawingml/2006/main">
              <a:ext uri="{FF2B5EF4-FFF2-40B4-BE49-F238E27FC236}">
                <a16:creationId xmlns:a16="http://schemas.microsoft.com/office/drawing/2014/main" id="{247F6DDF-9177-4EAE-AABC-F8BD28CBF4E3}"/>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C8B839D3-B268-40C4-99C0-E719386C5A01}"/>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01</a:t>
            </a:r>
          </a:p>
        </p:txBody>
      </p:sp>
      <p:sp>
        <p:nvSpPr>
          <p:cNvPr id="5" name="">
            <a:extLst xmlns:a="http://schemas.openxmlformats.org/drawingml/2006/main">
              <a:ext uri="{FF2B5EF4-FFF2-40B4-BE49-F238E27FC236}">
                <a16:creationId xmlns:a16="http://schemas.microsoft.com/office/drawing/2014/main" id="{ED12B84E-F29E-4B3B-8B39-E9333F7CD241}"/>
              </a:ext>
            </a:extLst>
          </p:cNvPr>
          <p:cNvSpPr>
            <a:spLocks xmlns:a="http://schemas.openxmlformats.org/drawingml/2006/main" noGrp="1"/>
          </p:cNvSpPr>
          <p:nvPr/>
        </p:nvSpPr>
        <p:spPr>
          <a:xfrm xmlns:a="http://schemas.openxmlformats.org/drawingml/2006/main">
            <a:off x="619125" y="285750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0">
                <a:solidFill>
                  <a:srgbClr val="173F35"/>
                </a:solidFill>
              </a:defRPr>
            </a:defPPr>
            <a:lvl1pPr>
              <a:defRPr sz="2550" b="0">
                <a:solidFill>
                  <a:srgbClr val="173F35"/>
                </a:solidFill>
              </a:defRPr>
            </a:lvl1pPr>
            <a:lvl2pPr>
              <a:defRPr sz="2550" b="0">
                <a:solidFill>
                  <a:srgbClr val="173F35"/>
                </a:solidFill>
              </a:defRPr>
            </a:lvl2pPr>
            <a:lvl3pPr>
              <a:defRPr sz="2550" b="0">
                <a:solidFill>
                  <a:srgbClr val="173F35"/>
                </a:solidFill>
              </a:defRPr>
            </a:lvl3pPr>
            <a:lvl4pPr>
              <a:defRPr sz="2550" b="0">
                <a:solidFill>
                  <a:srgbClr val="173F35"/>
                </a:solidFill>
              </a:defRPr>
            </a:lvl4pPr>
            <a:lvl5pPr>
              <a:defRPr sz="2550" b="0">
                <a:solidFill>
                  <a:srgbClr val="173F35"/>
                </a:solidFill>
              </a:defRPr>
            </a:lvl5pPr>
            <a:lvl6pPr>
              <a:defRPr sz="2550" b="0">
                <a:solidFill>
                  <a:srgbClr val="173F35"/>
                </a:solidFill>
              </a:defRPr>
            </a:lvl6pPr>
            <a:lvl7pPr>
              <a:defRPr sz="2550" b="0">
                <a:solidFill>
                  <a:srgbClr val="173F35"/>
                </a:solidFill>
              </a:defRPr>
            </a:lvl7pPr>
            <a:lvl8pPr>
              <a:defRPr sz="2550" b="0">
                <a:solidFill>
                  <a:srgbClr val="173F35"/>
                </a:solidFill>
              </a:defRPr>
            </a:lvl8pPr>
            <a:lvl9pPr>
              <a:defRPr sz="2550" b="0">
                <a:solidFill>
                  <a:srgbClr val="173F35"/>
                </a:solidFill>
              </a:defRPr>
            </a:lvl9pPr>
          </a:lstStyle>
          <a:p xmlns:a="http://schemas.openxmlformats.org/drawingml/2006/main">
            <a:pPr>
              <a:defRPr sz="2550" b="0">
                <a:solidFill>
                  <a:srgbClr val="173F35"/>
                </a:solidFill>
              </a:defRPr>
            </a:pPr>
            <a:r>
              <a:rPr sz="2550" b="0">
                <a:solidFill>
                  <a:srgbClr val="173F35"/>
                </a:solidFill>
              </a:rPr>
              <a:t>Lesson companion slides</a:t>
            </a:r>
          </a:p>
        </p:txBody>
      </p:sp>
      <p:sp>
        <p:nvSpPr>
          <p:cNvPr id="6" name="">
            <a:extLst xmlns:a="http://schemas.openxmlformats.org/drawingml/2006/main">
              <a:ext uri="{FF2B5EF4-FFF2-40B4-BE49-F238E27FC236}">
                <a16:creationId xmlns:a16="http://schemas.microsoft.com/office/drawing/2014/main" id="{81AF7D88-AE2B-4BCC-B4FD-8B7C1E8FD78F}"/>
              </a:ext>
            </a:extLst>
          </p:cNvPr>
          <p:cNvSpPr>
            <a:spLocks xmlns:a="http://schemas.openxmlformats.org/drawingml/2006/main" noGrp="1"/>
          </p:cNvSpPr>
          <p:nvPr/>
        </p:nvSpPr>
        <p:spPr>
          <a:xfrm xmlns:a="http://schemas.openxmlformats.org/drawingml/2006/main">
            <a:off x="619125" y="3857625"/>
            <a:ext cx="10287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7726A"/>
                </a:solidFill>
              </a:defRPr>
            </a:defPPr>
            <a:lvl1pPr>
              <a:defRPr sz="2100" b="0">
                <a:solidFill>
                  <a:srgbClr val="57726A"/>
                </a:solidFill>
              </a:defRPr>
            </a:lvl1pPr>
            <a:lvl2pPr>
              <a:defRPr sz="2100" b="0">
                <a:solidFill>
                  <a:srgbClr val="57726A"/>
                </a:solidFill>
              </a:defRPr>
            </a:lvl2pPr>
            <a:lvl3pPr>
              <a:defRPr sz="2100" b="0">
                <a:solidFill>
                  <a:srgbClr val="57726A"/>
                </a:solidFill>
              </a:defRPr>
            </a:lvl3pPr>
            <a:lvl4pPr>
              <a:defRPr sz="2100" b="0">
                <a:solidFill>
                  <a:srgbClr val="57726A"/>
                </a:solidFill>
              </a:defRPr>
            </a:lvl4pPr>
            <a:lvl5pPr>
              <a:defRPr sz="2100" b="0">
                <a:solidFill>
                  <a:srgbClr val="57726A"/>
                </a:solidFill>
              </a:defRPr>
            </a:lvl5pPr>
            <a:lvl6pPr>
              <a:defRPr sz="2100" b="0">
                <a:solidFill>
                  <a:srgbClr val="57726A"/>
                </a:solidFill>
              </a:defRPr>
            </a:lvl6pPr>
            <a:lvl7pPr>
              <a:defRPr sz="2100" b="0">
                <a:solidFill>
                  <a:srgbClr val="57726A"/>
                </a:solidFill>
              </a:defRPr>
            </a:lvl7pPr>
            <a:lvl8pPr>
              <a:defRPr sz="2100" b="0">
                <a:solidFill>
                  <a:srgbClr val="57726A"/>
                </a:solidFill>
              </a:defRPr>
            </a:lvl8pPr>
            <a:lvl9pPr>
              <a:defRPr sz="2100" b="0">
                <a:solidFill>
                  <a:srgbClr val="57726A"/>
                </a:solidFill>
              </a:defRPr>
            </a:lvl9pPr>
          </a:lstStyle>
          <a:p xmlns:a="http://schemas.openxmlformats.org/drawingml/2006/main">
            <a:pPr>
              <a:defRPr sz="2100" b="0">
                <a:solidFill>
                  <a:srgbClr val="57726A"/>
                </a:solidFill>
              </a:defRPr>
            </a:pPr>
            <a:r>
              <a:rPr sz="2100" b="0">
                <a:solidFill>
                  <a:srgbClr val="57726A"/>
                </a:solidFill>
              </a:rPr>
              <a:t>Theory and guided practice</a:t>
            </a:r>
          </a:p>
          <a:p xmlns:a="http://schemas.openxmlformats.org/drawingml/2006/main">
            <a:pPr>
              <a:defRPr sz="2100" b="0">
                <a:solidFill>
                  <a:srgbClr val="57726A"/>
                </a:solidFill>
              </a:defRPr>
            </a:pPr>
            <a:r>
              <a:rPr sz="2100" b="0">
                <a:solidFill>
                  <a:srgbClr val="57726A"/>
                </a:solidFill>
              </a:rPr>
              <a:t>Practical competency requires educator assessment</a:t>
            </a:r>
          </a:p>
        </p:txBody>
      </p:sp>
    </p:spTree>
    <p:extLst>
      <p:ext uri="{BB962C8B-B14F-4D97-AF65-F5344CB8AC3E}">
        <p14:creationId xmlns:p14="http://schemas.microsoft.com/office/powerpoint/2010/main" val="1557803957"/>
      </p:ext>
    </p:extLst>
  </p:cSld>
</p:sld>
</file>

<file path=ppt/slides/slide2.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7EB78E3-0E2C-4771-A35D-22AE0495569F}"/>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1</a:t>
            </a:r>
          </a:p>
        </p:txBody>
      </p:sp>
      <p:sp>
        <p:nvSpPr>
          <p:cNvPr id="2" name="">
            <a:extLst xmlns:a="http://schemas.openxmlformats.org/drawingml/2006/main">
              <a:ext uri="{FF2B5EF4-FFF2-40B4-BE49-F238E27FC236}">
                <a16:creationId xmlns:a16="http://schemas.microsoft.com/office/drawing/2014/main" id="{8A7F9EDF-9B4F-465A-8CFB-0BA1EACA7F80}"/>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Lash Extension Products, Tools and Materials</a:t>
            </a:r>
          </a:p>
        </p:txBody>
      </p:sp>
      <p:sp>
        <p:nvSpPr>
          <p:cNvPr id="3" name="">
            <a:extLst xmlns:a="http://schemas.openxmlformats.org/drawingml/2006/main">
              <a:ext uri="{FF2B5EF4-FFF2-40B4-BE49-F238E27FC236}">
                <a16:creationId xmlns:a16="http://schemas.microsoft.com/office/drawing/2014/main" id="{852CE05B-AFFC-446A-81BB-A6B6191E7A02}"/>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DD6E170F-B317-46C4-B29D-7D7CC48D1F1A}"/>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02</a:t>
            </a:r>
          </a:p>
        </p:txBody>
      </p:sp>
      <p:sp>
        <p:nvSpPr>
          <p:cNvPr id="5" name="">
            <a:extLst xmlns:a="http://schemas.openxmlformats.org/drawingml/2006/main">
              <a:ext uri="{FF2B5EF4-FFF2-40B4-BE49-F238E27FC236}">
                <a16:creationId xmlns:a16="http://schemas.microsoft.com/office/drawing/2014/main" id="{6BF970E1-671F-4BD1-9E83-71411258A8B8}"/>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distinguish lash curls, lengths, diameters and materials, then match basic product choices to natural lash characteristics and client preferences. They will create a practical beginner kit without relying on unsuitable or unverified products.</a:t>
            </a:r>
          </a:p>
        </p:txBody>
      </p:sp>
      <p:sp>
        <p:nvSpPr>
          <p:cNvPr id="6" name="">
            <a:extLst xmlns:a="http://schemas.openxmlformats.org/drawingml/2006/main">
              <a:ext uri="{FF2B5EF4-FFF2-40B4-BE49-F238E27FC236}">
                <a16:creationId xmlns:a16="http://schemas.microsoft.com/office/drawing/2014/main" id="{850DB979-8769-4F51-8BC2-8CAF1B7A8C2A}"/>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Identify the differences between classic extensions, curls, lengths and diameters.</a:t>
            </a:r>
          </a:p>
          <a:p xmlns:a="http://schemas.openxmlformats.org/drawingml/2006/main">
            <a:r>
              <a:t/>
            </a:r>
          </a:p>
          <a:p xmlns:a="http://schemas.openxmlformats.org/drawingml/2006/main">
            <a:pPr>
              <a:defRPr sz="1875" b="0">
                <a:solidFill>
                  <a:srgbClr val="173F35"/>
                </a:solidFill>
              </a:defRPr>
            </a:pPr>
            <a:r>
              <a:rPr sz="1875" b="0">
                <a:solidFill>
                  <a:srgbClr val="173F35"/>
                </a:solidFill>
              </a:rPr>
              <a:t>Select extension specifications that are appropriate for the natural lash.</a:t>
            </a:r>
          </a:p>
        </p:txBody>
      </p:sp>
    </p:spTree>
    <p:extLst>
      <p:ext uri="{BB962C8B-B14F-4D97-AF65-F5344CB8AC3E}">
        <p14:creationId xmlns:p14="http://schemas.microsoft.com/office/powerpoint/2010/main" val="303417894"/>
      </p:ext>
    </p:extLst>
  </p:cSld>
</p:sld>
</file>

<file path=ppt/slides/slide3.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693FC45-3DA6-4BE4-A163-356DEF6C94AF}"/>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1</a:t>
            </a:r>
          </a:p>
        </p:txBody>
      </p:sp>
      <p:sp>
        <p:nvSpPr>
          <p:cNvPr id="2" name="">
            <a:extLst xmlns:a="http://schemas.openxmlformats.org/drawingml/2006/main">
              <a:ext uri="{FF2B5EF4-FFF2-40B4-BE49-F238E27FC236}">
                <a16:creationId xmlns:a16="http://schemas.microsoft.com/office/drawing/2014/main" id="{C0DBA99C-F2D2-4896-809E-2FD49FA29392}"/>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Lash Extension Products, Tools and Materials: key principles</a:t>
            </a:r>
          </a:p>
        </p:txBody>
      </p:sp>
      <p:sp>
        <p:nvSpPr>
          <p:cNvPr id="3" name="">
            <a:extLst xmlns:a="http://schemas.openxmlformats.org/drawingml/2006/main">
              <a:ext uri="{FF2B5EF4-FFF2-40B4-BE49-F238E27FC236}">
                <a16:creationId xmlns:a16="http://schemas.microsoft.com/office/drawing/2014/main" id="{BA7CDEDC-1846-4AA1-9984-EEF90B8BBE83}"/>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C3C672E8-C6B0-4D23-866C-21C49C0B5081}"/>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03</a:t>
            </a:r>
          </a:p>
        </p:txBody>
      </p:sp>
      <p:sp>
        <p:nvSpPr>
          <p:cNvPr id="5" name="">
            <a:extLst xmlns:a="http://schemas.openxmlformats.org/drawingml/2006/main">
              <a:ext uri="{FF2B5EF4-FFF2-40B4-BE49-F238E27FC236}">
                <a16:creationId xmlns:a16="http://schemas.microsoft.com/office/drawing/2014/main" id="{5E8BF5CC-D18F-435F-9663-7B3ABD5F89A5}"/>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Separate essential tools from optional products and marketing extras.</a:t>
            </a:r>
          </a:p>
        </p:txBody>
      </p:sp>
      <p:sp>
        <p:nvSpPr>
          <p:cNvPr id="6" name="">
            <a:extLst xmlns:a="http://schemas.openxmlformats.org/drawingml/2006/main">
              <a:ext uri="{FF2B5EF4-FFF2-40B4-BE49-F238E27FC236}">
                <a16:creationId xmlns:a16="http://schemas.microsoft.com/office/drawing/2014/main" id="{CCA921A2-3E96-4CA3-9977-09EB0F2CB37D}"/>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Check product labelling, storage instructions and manufacturer guidance before use.</a:t>
            </a:r>
          </a:p>
        </p:txBody>
      </p:sp>
      <p:sp>
        <p:nvSpPr>
          <p:cNvPr id="7" name="">
            <a:extLst xmlns:a="http://schemas.openxmlformats.org/drawingml/2006/main">
              <a:ext uri="{FF2B5EF4-FFF2-40B4-BE49-F238E27FC236}">
                <a16:creationId xmlns:a16="http://schemas.microsoft.com/office/drawing/2014/main" id="{1A78D848-676E-4EDE-9E6E-2293835D551B}"/>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Avoid selecting extensions solely for visual drama when lash health may be compromised.</a:t>
            </a:r>
          </a:p>
        </p:txBody>
      </p:sp>
    </p:spTree>
    <p:extLst>
      <p:ext uri="{BB962C8B-B14F-4D97-AF65-F5344CB8AC3E}">
        <p14:creationId xmlns:p14="http://schemas.microsoft.com/office/powerpoint/2010/main" val="575893208"/>
      </p:ext>
    </p:extLst>
  </p:cSld>
</p:sld>
</file>

<file path=ppt/slides/slide4.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6BEF2DF-BFCC-482B-931D-8C71CFB22285}"/>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1</a:t>
            </a:r>
          </a:p>
        </p:txBody>
      </p:sp>
      <p:sp>
        <p:nvSpPr>
          <p:cNvPr id="2" name="">
            <a:extLst xmlns:a="http://schemas.openxmlformats.org/drawingml/2006/main">
              <a:ext uri="{FF2B5EF4-FFF2-40B4-BE49-F238E27FC236}">
                <a16:creationId xmlns:a16="http://schemas.microsoft.com/office/drawing/2014/main" id="{EDB5D2F6-2CF7-4B3B-BCDC-0B2739B57841}"/>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E9338FC6-148D-4D60-AD5E-D2B51DC72C0C}"/>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C90A8303-FA39-46DC-905A-8EA0E5AFD473}"/>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04</a:t>
            </a:r>
          </a:p>
        </p:txBody>
      </p:sp>
      <p:sp>
        <p:nvSpPr>
          <p:cNvPr id="5" name="">
            <a:extLst xmlns:a="http://schemas.openxmlformats.org/drawingml/2006/main">
              <a:ext uri="{FF2B5EF4-FFF2-40B4-BE49-F238E27FC236}">
                <a16:creationId xmlns:a16="http://schemas.microsoft.com/office/drawing/2014/main" id="{0CD5103A-27C8-4452-8233-D3DF4237EBB3}"/>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Before the next lesson, create a beginner-kit product list using items available through your approved educator or reputable professional supplier.</a:t>
            </a:r>
          </a:p>
          <a:p xmlns:a="http://schemas.openxmlformats.org/drawingml/2006/main">
            <a:r>
              <a:t/>
            </a:r>
          </a:p>
          <a:p xmlns:a="http://schemas.openxmlformats.org/drawingml/2006/main">
            <a:pPr>
              <a:defRPr sz="2100" b="0">
                <a:solidFill>
                  <a:srgbClr val="173F35"/>
                </a:solidFill>
              </a:defRPr>
            </a:pPr>
            <a:r>
              <a:rPr sz="2100" b="0">
                <a:solidFill>
                  <a:srgbClr val="173F35"/>
                </a:solidFill>
              </a:rPr>
              <a:t>For each extension tray, record the material description, curl, lengths and diameter.</a:t>
            </a:r>
          </a:p>
          <a:p xmlns:a="http://schemas.openxmlformats.org/drawingml/2006/main">
            <a:r>
              <a:t/>
            </a:r>
          </a:p>
          <a:p xmlns:a="http://schemas.openxmlformats.org/drawingml/2006/main">
            <a:pPr>
              <a:defRPr sz="2100" b="0">
                <a:solidFill>
                  <a:srgbClr val="173F35"/>
                </a:solidFill>
              </a:defRPr>
            </a:pPr>
            <a:r>
              <a:rPr sz="2100" b="0">
                <a:solidFill>
                  <a:srgbClr val="173F35"/>
                </a:solidFill>
              </a:rPr>
              <a:t>For the adhesive, record the brand, opening date, storage instructions, expiry or replacement guidance, and required working conditions.</a:t>
            </a:r>
          </a:p>
        </p:txBody>
      </p:sp>
      <p:sp>
        <p:nvSpPr>
          <p:cNvPr id="6" name="">
            <a:extLst xmlns:a="http://schemas.openxmlformats.org/drawingml/2006/main">
              <a:ext uri="{FF2B5EF4-FFF2-40B4-BE49-F238E27FC236}">
                <a16:creationId xmlns:a16="http://schemas.microsoft.com/office/drawing/2014/main" id="{96720469-00C2-4732-9475-63697E945DBB}"/>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1606855902"/>
      </p:ext>
    </p:extLst>
  </p:cSld>
</p:sld>
</file>

<file path=ppt/slides/slide5.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200F740-43F4-421D-982B-A455017CE108}"/>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2</a:t>
            </a:r>
          </a:p>
        </p:txBody>
      </p:sp>
      <p:sp>
        <p:nvSpPr>
          <p:cNvPr id="2" name="">
            <a:extLst xmlns:a="http://schemas.openxmlformats.org/drawingml/2006/main">
              <a:ext uri="{FF2B5EF4-FFF2-40B4-BE49-F238E27FC236}">
                <a16:creationId xmlns:a16="http://schemas.microsoft.com/office/drawing/2014/main" id="{B88BDF37-F56A-480B-8B12-1BCA527AF754}"/>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Workstation Setup and Professional Standards</a:t>
            </a:r>
          </a:p>
        </p:txBody>
      </p:sp>
      <p:sp>
        <p:nvSpPr>
          <p:cNvPr id="3" name="">
            <a:extLst xmlns:a="http://schemas.openxmlformats.org/drawingml/2006/main">
              <a:ext uri="{FF2B5EF4-FFF2-40B4-BE49-F238E27FC236}">
                <a16:creationId xmlns:a16="http://schemas.microsoft.com/office/drawing/2014/main" id="{12F1ED70-3283-4E0F-94E9-AA0B886FB980}"/>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F1275163-B699-4EE7-B57A-BDFB53F54D59}"/>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05</a:t>
            </a:r>
          </a:p>
        </p:txBody>
      </p:sp>
      <p:sp>
        <p:nvSpPr>
          <p:cNvPr id="5" name="">
            <a:extLst xmlns:a="http://schemas.openxmlformats.org/drawingml/2006/main">
              <a:ext uri="{FF2B5EF4-FFF2-40B4-BE49-F238E27FC236}">
                <a16:creationId xmlns:a16="http://schemas.microsoft.com/office/drawing/2014/main" id="{24F5CAB7-6B8E-4A76-B568-90188D1E81AA}"/>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set up a clean, efficient lash workstation using a repeatable preparation sequence. They will apply professional standards to tool readiness, surface management, client comfort and service documentation.</a:t>
            </a:r>
          </a:p>
        </p:txBody>
      </p:sp>
      <p:sp>
        <p:nvSpPr>
          <p:cNvPr id="6" name="">
            <a:extLst xmlns:a="http://schemas.openxmlformats.org/drawingml/2006/main">
              <a:ext uri="{FF2B5EF4-FFF2-40B4-BE49-F238E27FC236}">
                <a16:creationId xmlns:a16="http://schemas.microsoft.com/office/drawing/2014/main" id="{C55F3DEE-0EE5-4F0B-B5C6-5239A8655D68}"/>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Prepare and disinfect work surfaces according to product instructions.</a:t>
            </a:r>
          </a:p>
          <a:p xmlns:a="http://schemas.openxmlformats.org/drawingml/2006/main">
            <a:r>
              <a:t/>
            </a:r>
          </a:p>
          <a:p xmlns:a="http://schemas.openxmlformats.org/drawingml/2006/main">
            <a:pPr>
              <a:defRPr sz="1875" b="0">
                <a:solidFill>
                  <a:srgbClr val="173F35"/>
                </a:solidFill>
              </a:defRPr>
            </a:pPr>
            <a:r>
              <a:rPr sz="1875" b="0">
                <a:solidFill>
                  <a:srgbClr val="173F35"/>
                </a:solidFill>
              </a:rPr>
              <a:t>Arrange tools within reach while keeping clean and used items separate.</a:t>
            </a:r>
          </a:p>
        </p:txBody>
      </p:sp>
    </p:spTree>
    <p:extLst>
      <p:ext uri="{BB962C8B-B14F-4D97-AF65-F5344CB8AC3E}">
        <p14:creationId xmlns:p14="http://schemas.microsoft.com/office/powerpoint/2010/main" val="706011054"/>
      </p:ext>
    </p:extLst>
  </p:cSld>
</p:sld>
</file>

<file path=ppt/slides/slide6.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D866A4A-5E61-4C4F-94E8-6021E961D41C}"/>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2</a:t>
            </a:r>
          </a:p>
        </p:txBody>
      </p:sp>
      <p:sp>
        <p:nvSpPr>
          <p:cNvPr id="2" name="">
            <a:extLst xmlns:a="http://schemas.openxmlformats.org/drawingml/2006/main">
              <a:ext uri="{FF2B5EF4-FFF2-40B4-BE49-F238E27FC236}">
                <a16:creationId xmlns:a16="http://schemas.microsoft.com/office/drawing/2014/main" id="{2E8C4014-4EE7-4CE2-B950-D9848476CEDE}"/>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Workstation Setup and Professional Standards: key principles</a:t>
            </a:r>
          </a:p>
        </p:txBody>
      </p:sp>
      <p:sp>
        <p:nvSpPr>
          <p:cNvPr id="3" name="">
            <a:extLst xmlns:a="http://schemas.openxmlformats.org/drawingml/2006/main">
              <a:ext uri="{FF2B5EF4-FFF2-40B4-BE49-F238E27FC236}">
                <a16:creationId xmlns:a16="http://schemas.microsoft.com/office/drawing/2014/main" id="{7BAAA52F-0475-46D6-9E44-45359A6ADF64}"/>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6B1F442E-FB65-4D30-8B3A-B44D6E06BD6D}"/>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06</a:t>
            </a:r>
          </a:p>
        </p:txBody>
      </p:sp>
      <p:sp>
        <p:nvSpPr>
          <p:cNvPr id="5" name="">
            <a:extLst xmlns:a="http://schemas.openxmlformats.org/drawingml/2006/main">
              <a:ext uri="{FF2B5EF4-FFF2-40B4-BE49-F238E27FC236}">
                <a16:creationId xmlns:a16="http://schemas.microsoft.com/office/drawing/2014/main" id="{404DC630-6162-4CA9-8860-CA5124044F43}"/>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Use appropriate single-use items and dispose of them safely.</a:t>
            </a:r>
          </a:p>
        </p:txBody>
      </p:sp>
      <p:sp>
        <p:nvSpPr>
          <p:cNvPr id="6" name="">
            <a:extLst xmlns:a="http://schemas.openxmlformats.org/drawingml/2006/main">
              <a:ext uri="{FF2B5EF4-FFF2-40B4-BE49-F238E27FC236}">
                <a16:creationId xmlns:a16="http://schemas.microsoft.com/office/drawing/2014/main" id="{7B37C34E-E474-416E-8646-F7D644F2A560}"/>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Check lighting, ergonomics, ventilation and client positioning before treatment.</a:t>
            </a:r>
          </a:p>
        </p:txBody>
      </p:sp>
      <p:sp>
        <p:nvSpPr>
          <p:cNvPr id="7" name="">
            <a:extLst xmlns:a="http://schemas.openxmlformats.org/drawingml/2006/main">
              <a:ext uri="{FF2B5EF4-FFF2-40B4-BE49-F238E27FC236}">
                <a16:creationId xmlns:a16="http://schemas.microsoft.com/office/drawing/2014/main" id="{F4705E84-477F-4258-8298-5E1214EE1A6A}"/>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Prepare consultation, consent, treatment and aftercare records before the client arrives.</a:t>
            </a:r>
          </a:p>
        </p:txBody>
      </p:sp>
    </p:spTree>
    <p:extLst>
      <p:ext uri="{BB962C8B-B14F-4D97-AF65-F5344CB8AC3E}">
        <p14:creationId xmlns:p14="http://schemas.microsoft.com/office/powerpoint/2010/main" val="233186800"/>
      </p:ext>
    </p:extLst>
  </p:cSld>
</p:sld>
</file>

<file path=ppt/slides/slide7.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ADE214B-151C-4821-BD06-D1BA597D755C}"/>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2</a:t>
            </a:r>
          </a:p>
        </p:txBody>
      </p:sp>
      <p:sp>
        <p:nvSpPr>
          <p:cNvPr id="2" name="">
            <a:extLst xmlns:a="http://schemas.openxmlformats.org/drawingml/2006/main">
              <a:ext uri="{FF2B5EF4-FFF2-40B4-BE49-F238E27FC236}">
                <a16:creationId xmlns:a16="http://schemas.microsoft.com/office/drawing/2014/main" id="{20BA605A-6D5C-4180-819F-91D6510718A5}"/>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36E0D7D3-F71D-4E1B-BB00-B564F79F3CC5}"/>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419A7EF1-D7EC-4926-ABA1-DAF4706BB590}"/>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07</a:t>
            </a:r>
          </a:p>
        </p:txBody>
      </p:sp>
      <p:sp>
        <p:nvSpPr>
          <p:cNvPr id="5" name="">
            <a:extLst xmlns:a="http://schemas.openxmlformats.org/drawingml/2006/main">
              <a:ext uri="{FF2B5EF4-FFF2-40B4-BE49-F238E27FC236}">
                <a16:creationId xmlns:a16="http://schemas.microsoft.com/office/drawing/2014/main" id="{EE28979E-5496-41B9-A0D2-F0AD37D362A6}"/>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Before your next supervised practice session, complete the workstation setup checklist from start to finish.</a:t>
            </a:r>
          </a:p>
          <a:p xmlns:a="http://schemas.openxmlformats.org/drawingml/2006/main">
            <a:r>
              <a:t/>
            </a:r>
          </a:p>
          <a:p xmlns:a="http://schemas.openxmlformats.org/drawingml/2006/main">
            <a:pPr>
              <a:defRPr sz="2100" b="0">
                <a:solidFill>
                  <a:srgbClr val="173F35"/>
                </a:solidFill>
              </a:defRPr>
            </a:pPr>
            <a:r>
              <a:rPr sz="2100" b="0">
                <a:solidFill>
                  <a:srgbClr val="173F35"/>
                </a:solidFill>
              </a:rPr>
              <a:t>Set a timer and photograph your completed workstation for educator review.</a:t>
            </a:r>
          </a:p>
          <a:p xmlns:a="http://schemas.openxmlformats.org/drawingml/2006/main">
            <a:r>
              <a:t/>
            </a:r>
          </a:p>
          <a:p xmlns:a="http://schemas.openxmlformats.org/drawingml/2006/main">
            <a:pPr>
              <a:defRPr sz="2100" b="0">
                <a:solidFill>
                  <a:srgbClr val="173F35"/>
                </a:solidFill>
              </a:defRPr>
            </a:pPr>
            <a:r>
              <a:rPr sz="2100" b="0">
                <a:solidFill>
                  <a:srgbClr val="173F35"/>
                </a:solidFill>
              </a:rPr>
              <a:t>Identify your clean zone, used-item container, waste bin, light position and client comfort adjustments.</a:t>
            </a:r>
          </a:p>
        </p:txBody>
      </p:sp>
      <p:sp>
        <p:nvSpPr>
          <p:cNvPr id="6" name="">
            <a:extLst xmlns:a="http://schemas.openxmlformats.org/drawingml/2006/main">
              <a:ext uri="{FF2B5EF4-FFF2-40B4-BE49-F238E27FC236}">
                <a16:creationId xmlns:a16="http://schemas.microsoft.com/office/drawing/2014/main" id="{8F2C1F17-9A1B-4AB5-AC07-323C350694CD}"/>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222358357"/>
      </p:ext>
    </p:extLst>
  </p:cSld>
</p:sld>
</file>

<file path=ppt/slides/slide8.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8CCB308-9FA3-40C6-A13F-11BE298964E2}"/>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3</a:t>
            </a:r>
          </a:p>
        </p:txBody>
      </p:sp>
      <p:sp>
        <p:nvSpPr>
          <p:cNvPr id="2" name="">
            <a:extLst xmlns:a="http://schemas.openxmlformats.org/drawingml/2006/main">
              <a:ext uri="{FF2B5EF4-FFF2-40B4-BE49-F238E27FC236}">
                <a16:creationId xmlns:a16="http://schemas.microsoft.com/office/drawing/2014/main" id="{9CDC567E-15E3-4B37-A738-88741AD75E2C}"/>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Consultation, Suitability Screening and Service Planning</a:t>
            </a:r>
          </a:p>
        </p:txBody>
      </p:sp>
      <p:sp>
        <p:nvSpPr>
          <p:cNvPr id="3" name="">
            <a:extLst xmlns:a="http://schemas.openxmlformats.org/drawingml/2006/main">
              <a:ext uri="{FF2B5EF4-FFF2-40B4-BE49-F238E27FC236}">
                <a16:creationId xmlns:a16="http://schemas.microsoft.com/office/drawing/2014/main" id="{A32FC4BE-C117-42EB-8EBA-2D6FB47BBBA0}"/>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F006C471-6D40-4C5D-992D-21741E98C526}"/>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08</a:t>
            </a:r>
          </a:p>
        </p:txBody>
      </p:sp>
      <p:sp>
        <p:nvSpPr>
          <p:cNvPr id="5" name="">
            <a:extLst xmlns:a="http://schemas.openxmlformats.org/drawingml/2006/main">
              <a:ext uri="{FF2B5EF4-FFF2-40B4-BE49-F238E27FC236}">
                <a16:creationId xmlns:a16="http://schemas.microsoft.com/office/drawing/2014/main" id="{D344BF03-E6FA-4FDC-9FE1-A1298AE0F094}"/>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conduct a structured consultation that records client goals, natural lash condition, relevant sensitivities and service expectations. They will identify when to postpone, decline or refer a client and create a conservative treatment plan.</a:t>
            </a:r>
          </a:p>
        </p:txBody>
      </p:sp>
      <p:sp>
        <p:nvSpPr>
          <p:cNvPr id="6" name="">
            <a:extLst xmlns:a="http://schemas.openxmlformats.org/drawingml/2006/main">
              <a:ext uri="{FF2B5EF4-FFF2-40B4-BE49-F238E27FC236}">
                <a16:creationId xmlns:a16="http://schemas.microsoft.com/office/drawing/2014/main" id="{D952E958-AA4A-442D-B486-EF89ABF822CF}"/>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Ask consistent questions about goals, sensitivities, previous reactions and eye health.</a:t>
            </a:r>
          </a:p>
          <a:p xmlns:a="http://schemas.openxmlformats.org/drawingml/2006/main">
            <a:r>
              <a:t/>
            </a:r>
          </a:p>
          <a:p xmlns:a="http://schemas.openxmlformats.org/drawingml/2006/main">
            <a:pPr>
              <a:defRPr sz="1875" b="0">
                <a:solidFill>
                  <a:srgbClr val="173F35"/>
                </a:solidFill>
              </a:defRPr>
            </a:pPr>
            <a:r>
              <a:rPr sz="1875" b="0">
                <a:solidFill>
                  <a:srgbClr val="173F35"/>
                </a:solidFill>
              </a:rPr>
              <a:t>Inspect natural lash density, strength, direction and growth cycle.</a:t>
            </a:r>
          </a:p>
        </p:txBody>
      </p:sp>
    </p:spTree>
    <p:extLst>
      <p:ext uri="{BB962C8B-B14F-4D97-AF65-F5344CB8AC3E}">
        <p14:creationId xmlns:p14="http://schemas.microsoft.com/office/powerpoint/2010/main" val="570073154"/>
      </p:ext>
    </p:extLst>
  </p:cSld>
</p:sld>
</file>

<file path=ppt/slides/slide9.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BB7122D-5E5D-486B-B430-C7CB11E8AD7D}"/>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3</a:t>
            </a:r>
          </a:p>
        </p:txBody>
      </p:sp>
      <p:sp>
        <p:nvSpPr>
          <p:cNvPr id="2" name="">
            <a:extLst xmlns:a="http://schemas.openxmlformats.org/drawingml/2006/main">
              <a:ext uri="{FF2B5EF4-FFF2-40B4-BE49-F238E27FC236}">
                <a16:creationId xmlns:a16="http://schemas.microsoft.com/office/drawing/2014/main" id="{90944011-C08C-43BA-A3A5-2F77AC217A71}"/>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Consultation, Suitability Screening and Service Planning: key principles</a:t>
            </a:r>
          </a:p>
        </p:txBody>
      </p:sp>
      <p:sp>
        <p:nvSpPr>
          <p:cNvPr id="3" name="">
            <a:extLst xmlns:a="http://schemas.openxmlformats.org/drawingml/2006/main">
              <a:ext uri="{FF2B5EF4-FFF2-40B4-BE49-F238E27FC236}">
                <a16:creationId xmlns:a16="http://schemas.microsoft.com/office/drawing/2014/main" id="{1EC473C4-F2E1-4BEB-A63F-85FAF7C3EB0D}"/>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3FC21904-D489-4790-B534-C4A798BB76EB}"/>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09</a:t>
            </a:r>
          </a:p>
        </p:txBody>
      </p:sp>
      <p:sp>
        <p:nvSpPr>
          <p:cNvPr id="5" name="">
            <a:extLst xmlns:a="http://schemas.openxmlformats.org/drawingml/2006/main">
              <a:ext uri="{FF2B5EF4-FFF2-40B4-BE49-F238E27FC236}">
                <a16:creationId xmlns:a16="http://schemas.microsoft.com/office/drawing/2014/main" id="{BB337EE6-6032-4589-A595-E0710FDE5F7D}"/>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Explain realistic outcomes, maintenance requirements and possible risks.</a:t>
            </a:r>
          </a:p>
        </p:txBody>
      </p:sp>
      <p:sp>
        <p:nvSpPr>
          <p:cNvPr id="6" name="">
            <a:extLst xmlns:a="http://schemas.openxmlformats.org/drawingml/2006/main">
              <a:ext uri="{FF2B5EF4-FFF2-40B4-BE49-F238E27FC236}">
                <a16:creationId xmlns:a16="http://schemas.microsoft.com/office/drawing/2014/main" id="{3543622D-8F67-4EA7-8A8C-9AA4139F374A}"/>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Obtain informed consent before beginning any treatment.</a:t>
            </a:r>
          </a:p>
        </p:txBody>
      </p:sp>
      <p:sp>
        <p:nvSpPr>
          <p:cNvPr id="7" name="">
            <a:extLst xmlns:a="http://schemas.openxmlformats.org/drawingml/2006/main">
              <a:ext uri="{FF2B5EF4-FFF2-40B4-BE49-F238E27FC236}">
                <a16:creationId xmlns:a16="http://schemas.microsoft.com/office/drawing/2014/main" id="{C589EC45-B952-4999-9236-9BC70C22DF4E}"/>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Stop, postpone or refer when symptoms or circumstances fall outside safe practice.</a:t>
            </a:r>
          </a:p>
        </p:txBody>
      </p:sp>
      <p:sp>
        <p:nvSpPr>
          <p:cNvPr id="8" name="">
            <a:extLst xmlns:a="http://schemas.openxmlformats.org/drawingml/2006/main">
              <a:ext uri="{FF2B5EF4-FFF2-40B4-BE49-F238E27FC236}">
                <a16:creationId xmlns:a16="http://schemas.microsoft.com/office/drawing/2014/main" id="{4FD22C3F-A4AC-4960-9F1E-B38A42A12D26}"/>
              </a:ext>
            </a:extLst>
          </p:cNvPr>
          <p:cNvSpPr>
            <a:spLocks xmlns:a="http://schemas.openxmlformats.org/drawingml/2006/main" noGrp="1"/>
          </p:cNvSpPr>
          <p:nvPr/>
        </p:nvSpPr>
        <p:spPr>
          <a:xfrm xmlns:a="http://schemas.openxmlformats.org/drawingml/2006/main">
            <a:off x="619125" y="51339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Record the selected curl, length, diameter, mapping and client instructions.</a:t>
            </a:r>
          </a:p>
        </p:txBody>
      </p:sp>
    </p:spTree>
    <p:extLst>
      <p:ext uri="{BB962C8B-B14F-4D97-AF65-F5344CB8AC3E}">
        <p14:creationId xmlns:p14="http://schemas.microsoft.com/office/powerpoint/2010/main" val="2072892845"/>
      </p:ext>
    </p:extLst>
  </p:cSld>
</p:sld>
</file>

<file path=ppt/slides/slide10.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BA161EB-CA68-4A0C-A739-4D36C9563995}"/>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1  /  LESSON 3</a:t>
            </a:r>
          </a:p>
        </p:txBody>
      </p:sp>
      <p:sp>
        <p:nvSpPr>
          <p:cNvPr id="2" name="">
            <a:extLst xmlns:a="http://schemas.openxmlformats.org/drawingml/2006/main">
              <a:ext uri="{FF2B5EF4-FFF2-40B4-BE49-F238E27FC236}">
                <a16:creationId xmlns:a16="http://schemas.microsoft.com/office/drawing/2014/main" id="{5BD41F83-F011-4BB7-8823-3DFD2D30C87F}"/>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4ADE6B1C-4C06-48D2-A17A-9DBF71695844}"/>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E1DEA4E0-997B-4308-A1B0-9CE084F7D1A0}"/>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10</a:t>
            </a:r>
          </a:p>
        </p:txBody>
      </p:sp>
      <p:sp>
        <p:nvSpPr>
          <p:cNvPr id="5" name="">
            <a:extLst xmlns:a="http://schemas.openxmlformats.org/drawingml/2006/main">
              <a:ext uri="{FF2B5EF4-FFF2-40B4-BE49-F238E27FC236}">
                <a16:creationId xmlns:a16="http://schemas.microsoft.com/office/drawing/2014/main" id="{0423F0A8-DD3B-4F45-A3BD-AD5CCDD162AB}"/>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Complete a consultation form for a fictional client who requests a dramatic set.</a:t>
            </a:r>
          </a:p>
          <a:p xmlns:a="http://schemas.openxmlformats.org/drawingml/2006/main">
            <a:r>
              <a:t/>
            </a:r>
          </a:p>
          <a:p xmlns:a="http://schemas.openxmlformats.org/drawingml/2006/main">
            <a:pPr>
              <a:defRPr sz="2100" b="0">
                <a:solidFill>
                  <a:srgbClr val="173F35"/>
                </a:solidFill>
              </a:defRPr>
            </a:pPr>
            <a:r>
              <a:rPr sz="2100" b="0">
                <a:solidFill>
                  <a:srgbClr val="173F35"/>
                </a:solidFill>
              </a:rPr>
              <a:t>Record their goals, answers to the suitability questions, natural lash assessment and a conservative treatment plan.</a:t>
            </a:r>
          </a:p>
          <a:p xmlns:a="http://schemas.openxmlformats.org/drawingml/2006/main">
            <a:r>
              <a:t/>
            </a:r>
          </a:p>
          <a:p xmlns:a="http://schemas.openxmlformats.org/drawingml/2006/main">
            <a:pPr>
              <a:defRPr sz="2100" b="0">
                <a:solidFill>
                  <a:srgbClr val="173F35"/>
                </a:solidFill>
              </a:defRPr>
            </a:pPr>
            <a:r>
              <a:rPr sz="2100" b="0">
                <a:solidFill>
                  <a:srgbClr val="173F35"/>
                </a:solidFill>
              </a:rPr>
              <a:t>Include the selected curl, length, diameter, mapping and aftercare instructions.</a:t>
            </a:r>
          </a:p>
        </p:txBody>
      </p:sp>
      <p:sp>
        <p:nvSpPr>
          <p:cNvPr id="6" name="">
            <a:extLst xmlns:a="http://schemas.openxmlformats.org/drawingml/2006/main">
              <a:ext uri="{FF2B5EF4-FFF2-40B4-BE49-F238E27FC236}">
                <a16:creationId xmlns:a16="http://schemas.microsoft.com/office/drawing/2014/main" id="{DBD4984B-8A9C-41C9-A174-BC332D53457B}"/>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206295609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2026-10-18T10:40:41.5750000Z</dcterms:created>
  <dcterms:modified xsi:type="dcterms:W3CDTF">2026-10-18T10:40:41.5750000Z</dcterms:modified>
</coreProperties>
</file>